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heme/theme2.xml" ContentType="application/vnd.openxmlformats-officedocument.them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1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409" r:id="rId2"/>
    <p:sldId id="417" r:id="rId3"/>
    <p:sldId id="453" r:id="rId4"/>
    <p:sldId id="454" r:id="rId5"/>
    <p:sldId id="455" r:id="rId6"/>
    <p:sldId id="458" r:id="rId7"/>
    <p:sldId id="456" r:id="rId8"/>
    <p:sldId id="457" r:id="rId9"/>
    <p:sldId id="459" r:id="rId10"/>
    <p:sldId id="460" r:id="rId11"/>
    <p:sldId id="461" r:id="rId12"/>
    <p:sldId id="462" r:id="rId13"/>
    <p:sldId id="463" r:id="rId14"/>
    <p:sldId id="470" r:id="rId15"/>
    <p:sldId id="472" r:id="rId16"/>
    <p:sldId id="473" r:id="rId17"/>
    <p:sldId id="474" r:id="rId18"/>
    <p:sldId id="471" r:id="rId19"/>
    <p:sldId id="464" r:id="rId20"/>
    <p:sldId id="466" r:id="rId21"/>
    <p:sldId id="467" r:id="rId22"/>
    <p:sldId id="468" r:id="rId23"/>
    <p:sldId id="469" r:id="rId24"/>
    <p:sldId id="422" r:id="rId25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DB8"/>
    <a:srgbClr val="3498DB"/>
    <a:srgbClr val="7F7F7F"/>
    <a:srgbClr val="B39B6B"/>
    <a:srgbClr val="69A35B"/>
    <a:srgbClr val="FFFFFF"/>
    <a:srgbClr val="1AA3AA"/>
    <a:srgbClr val="8FB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8" autoAdjust="0"/>
    <p:restoredTop sz="88514" autoAdjust="0"/>
  </p:normalViewPr>
  <p:slideViewPr>
    <p:cSldViewPr snapToGrid="0">
      <p:cViewPr varScale="1">
        <p:scale>
          <a:sx n="140" d="100"/>
          <a:sy n="140" d="100"/>
        </p:scale>
        <p:origin x="1194" y="132"/>
      </p:cViewPr>
      <p:guideLst>
        <p:guide orient="horz" pos="2154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359998" cy="3599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D0D2FEC-4076-3262-62DF-EA23C464DF9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7873F2F-757A-986A-85C1-5FC2838666A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defRPr sz="1200" noProof="1">
                <a:latin typeface="+mn-lt"/>
                <a:ea typeface="+mn-ea"/>
              </a:defRPr>
            </a:lvl1pPr>
          </a:lstStyle>
          <a:p>
            <a:pPr>
              <a:defRPr/>
            </a:pPr>
            <a:fld id="{A8EAE250-B431-4C6D-B3D8-83333E0CF9C3}" type="datetimeFigureOut">
              <a:rPr lang="zh-CN" altLang="en-US"/>
              <a:pPr>
                <a:defRPr/>
              </a:pPr>
              <a:t>2024/6/12</a:t>
            </a:fld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148" name="幻灯片图像占位符 3">
            <a:extLst>
              <a:ext uri="{FF2B5EF4-FFF2-40B4-BE49-F238E27FC236}">
                <a16:creationId xmlns:a16="http://schemas.microsoft.com/office/drawing/2014/main" id="{19B9374A-4C33-109E-771B-FB745B8BF717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备注占位符 4">
            <a:extLst>
              <a:ext uri="{FF2B5EF4-FFF2-40B4-BE49-F238E27FC236}">
                <a16:creationId xmlns:a16="http://schemas.microsoft.com/office/drawing/2014/main" id="{5010E6CE-25D7-F9E2-BD70-5A78C8FB2C4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E44F20E-9EB2-6204-416C-3046F6FEB7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42FF4F4-71FC-55F0-B3C2-83DF660443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A911AA5-B6A3-4AFD-9EC6-6B3E5FE5987C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>
            <a:extLst>
              <a:ext uri="{FF2B5EF4-FFF2-40B4-BE49-F238E27FC236}">
                <a16:creationId xmlns:a16="http://schemas.microsoft.com/office/drawing/2014/main" id="{AFB17546-2B9A-EF92-9243-F354DA28466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9219" name="备注占位符 2">
            <a:extLst>
              <a:ext uri="{FF2B5EF4-FFF2-40B4-BE49-F238E27FC236}">
                <a16:creationId xmlns:a16="http://schemas.microsoft.com/office/drawing/2014/main" id="{530FB9D0-3AE9-E15F-5271-489DBE558D4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9220" name="灯片编号占位符 3">
            <a:extLst>
              <a:ext uri="{FF2B5EF4-FFF2-40B4-BE49-F238E27FC236}">
                <a16:creationId xmlns:a16="http://schemas.microsoft.com/office/drawing/2014/main" id="{9CD3CADC-1E31-40D9-2C05-13D81C92EE4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fld id="{137BADF5-91E0-4EA8-99B4-66033E55AA84}" type="slidenum">
              <a:rPr lang="zh-CN" altLang="en-US" smtClean="0">
                <a:latin typeface="Calibri" panose="020F0502020204030204" pitchFamily="34" charset="0"/>
                <a:ea typeface="宋体" panose="02010600030101010101" pitchFamily="2" charset="-122"/>
              </a:rPr>
              <a:pPr/>
              <a:t>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A911AA5-B6A3-4AFD-9EC6-6B3E5FE5987C}" type="slidenum">
              <a:rPr lang="zh-CN" altLang="en-US" smtClean="0"/>
              <a:pPr>
                <a:defRPr/>
              </a:pPr>
              <a:t>9</a:t>
            </a:fld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3102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A. T. May, C. </a:t>
            </a:r>
            <a:r>
              <a:rPr lang="en-US" altLang="zh-CN" dirty="0" err="1"/>
              <a:t>Jariyavajee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J. </a:t>
            </a:r>
            <a:r>
              <a:rPr lang="en-US" altLang="zh-CN" dirty="0" err="1"/>
              <a:t>Polvichai</a:t>
            </a:r>
            <a:r>
              <a:rPr lang="en-US" altLang="zh-CN" dirty="0"/>
              <a:t> </a:t>
            </a:r>
            <a:r>
              <a:rPr lang="zh-CN" altLang="en-US" dirty="0"/>
              <a:t>于</a:t>
            </a:r>
            <a:r>
              <a:rPr lang="en-US" altLang="zh-CN" dirty="0"/>
              <a:t>2021</a:t>
            </a:r>
            <a:r>
              <a:rPr lang="zh-CN" altLang="en-US" dirty="0"/>
              <a:t>年提出了一种针对</a:t>
            </a:r>
            <a:r>
              <a:rPr lang="en-US" altLang="zh-CN" dirty="0"/>
              <a:t>VRPTW</a:t>
            </a:r>
            <a:r>
              <a:rPr lang="zh-CN" altLang="en-US" dirty="0"/>
              <a:t>问题的</a:t>
            </a:r>
            <a:r>
              <a:rPr lang="en-US" altLang="zh-CN" dirty="0"/>
              <a:t>GA</a:t>
            </a:r>
            <a:r>
              <a:rPr lang="zh-CN" altLang="en-US" dirty="0"/>
              <a:t>算法，并</a:t>
            </a:r>
            <a:r>
              <a:rPr lang="en-US" altLang="zh-CN" dirty="0"/>
              <a:t>2021</a:t>
            </a:r>
            <a:r>
              <a:rPr lang="zh-CN" altLang="en-US" dirty="0"/>
              <a:t>年国际电子、计算机与能源技术会议（</a:t>
            </a:r>
            <a:r>
              <a:rPr lang="en-US" altLang="zh-CN" dirty="0"/>
              <a:t>ICECET</a:t>
            </a:r>
            <a:r>
              <a:rPr lang="zh-CN" altLang="en-US" dirty="0"/>
              <a:t>）上发表。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</a:t>
            </a:r>
            <a:r>
              <a:rPr lang="zh-CN" altLang="en-US" dirty="0"/>
              <a:t>作者在文中提出了子路径杂交算子以及</a:t>
            </a:r>
            <a:r>
              <a:rPr lang="en-US" altLang="zh-CN" dirty="0"/>
              <a:t>7</a:t>
            </a:r>
            <a:r>
              <a:rPr lang="zh-CN" altLang="en-US" dirty="0"/>
              <a:t>种不同的变异算子。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A911AA5-B6A3-4AFD-9EC6-6B3E5FE5987C}" type="slidenum">
              <a:rPr lang="zh-CN" altLang="en-US" smtClean="0"/>
              <a:pPr>
                <a:defRPr/>
              </a:pPr>
              <a:t>15</a:t>
            </a:fld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9376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A. T. May, C. </a:t>
            </a:r>
            <a:r>
              <a:rPr lang="en-US" altLang="zh-CN" dirty="0" err="1"/>
              <a:t>Jariyavajee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J. </a:t>
            </a:r>
            <a:r>
              <a:rPr lang="en-US" altLang="zh-CN" dirty="0" err="1"/>
              <a:t>Polvichai</a:t>
            </a:r>
            <a:r>
              <a:rPr lang="en-US" altLang="zh-CN" dirty="0"/>
              <a:t> </a:t>
            </a:r>
            <a:r>
              <a:rPr lang="zh-CN" altLang="en-US" dirty="0"/>
              <a:t>于</a:t>
            </a:r>
            <a:r>
              <a:rPr lang="en-US" altLang="zh-CN" dirty="0"/>
              <a:t>2021</a:t>
            </a:r>
            <a:r>
              <a:rPr lang="zh-CN" altLang="en-US" dirty="0"/>
              <a:t>年提出了一种针对</a:t>
            </a:r>
            <a:r>
              <a:rPr lang="en-US" altLang="zh-CN" dirty="0"/>
              <a:t>VRPTW</a:t>
            </a:r>
            <a:r>
              <a:rPr lang="zh-CN" altLang="en-US" dirty="0"/>
              <a:t>问题的</a:t>
            </a:r>
            <a:r>
              <a:rPr lang="en-US" altLang="zh-CN" dirty="0"/>
              <a:t>GA</a:t>
            </a:r>
            <a:r>
              <a:rPr lang="zh-CN" altLang="en-US" dirty="0"/>
              <a:t>算法，并</a:t>
            </a:r>
            <a:r>
              <a:rPr lang="en-US" altLang="zh-CN" dirty="0"/>
              <a:t>2021</a:t>
            </a:r>
            <a:r>
              <a:rPr lang="zh-CN" altLang="en-US" dirty="0"/>
              <a:t>年国际电子、计算机与能源技术会议（</a:t>
            </a:r>
            <a:r>
              <a:rPr lang="en-US" altLang="zh-CN" dirty="0"/>
              <a:t>ICECET</a:t>
            </a:r>
            <a:r>
              <a:rPr lang="zh-CN" altLang="en-US" dirty="0"/>
              <a:t>）上发表。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</a:t>
            </a:r>
            <a:r>
              <a:rPr lang="zh-CN" altLang="en-US" dirty="0"/>
              <a:t>作者在文中提出了子路径杂交算子以及</a:t>
            </a:r>
            <a:r>
              <a:rPr lang="en-US" altLang="zh-CN" dirty="0"/>
              <a:t>7</a:t>
            </a:r>
            <a:r>
              <a:rPr lang="zh-CN" altLang="en-US" dirty="0"/>
              <a:t>种不同的变异算子。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A911AA5-B6A3-4AFD-9EC6-6B3E5FE5987C}" type="slidenum">
              <a:rPr lang="zh-CN" altLang="en-US" smtClean="0"/>
              <a:pPr>
                <a:defRPr/>
              </a:pPr>
              <a:t>16</a:t>
            </a:fld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9452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A911AA5-B6A3-4AFD-9EC6-6B3E5FE5987C}" type="slidenum">
              <a:rPr lang="zh-CN" altLang="en-US" smtClean="0"/>
              <a:pPr>
                <a:defRPr/>
              </a:pPr>
              <a:t>19</a:t>
            </a:fld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1456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>
            <a:extLst>
              <a:ext uri="{FF2B5EF4-FFF2-40B4-BE49-F238E27FC236}">
                <a16:creationId xmlns:a16="http://schemas.microsoft.com/office/drawing/2014/main" id="{ACE692ED-587D-2326-6628-F195C689F6DF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5843" name="备注占位符 2">
            <a:extLst>
              <a:ext uri="{FF2B5EF4-FFF2-40B4-BE49-F238E27FC236}">
                <a16:creationId xmlns:a16="http://schemas.microsoft.com/office/drawing/2014/main" id="{45992C99-9E15-F570-7714-EF22C153406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35844" name="灯片编号占位符 3">
            <a:extLst>
              <a:ext uri="{FF2B5EF4-FFF2-40B4-BE49-F238E27FC236}">
                <a16:creationId xmlns:a16="http://schemas.microsoft.com/office/drawing/2014/main" id="{05EDC7F4-9A84-3CD4-15F9-FE5D5BA162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fld id="{1BBDA9F7-AF93-4C8E-A110-300918F161F3}" type="slidenum">
              <a:rPr lang="zh-CN" altLang="en-US" smtClean="0">
                <a:latin typeface="Calibri" panose="020F0502020204030204" pitchFamily="34" charset="0"/>
                <a:ea typeface="宋体" panose="02010600030101010101" pitchFamily="2" charset="-122"/>
              </a:rPr>
              <a:pPr/>
              <a:t>24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7" Type="http://schemas.openxmlformats.org/officeDocument/2006/relationships/image" Target="../media/image2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7" Type="http://schemas.openxmlformats.org/officeDocument/2006/relationships/image" Target="../media/image4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3.jpeg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26.xml"/><Relationship Id="rId3" Type="http://schemas.openxmlformats.org/officeDocument/2006/relationships/tags" Target="../tags/tag21.xml"/><Relationship Id="rId7" Type="http://schemas.openxmlformats.org/officeDocument/2006/relationships/tags" Target="../tags/tag25.xml"/><Relationship Id="rId12" Type="http://schemas.openxmlformats.org/officeDocument/2006/relationships/image" Target="../media/image1.png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23.xml"/><Relationship Id="rId10" Type="http://schemas.openxmlformats.org/officeDocument/2006/relationships/tags" Target="../tags/tag28.xml"/><Relationship Id="rId4" Type="http://schemas.openxmlformats.org/officeDocument/2006/relationships/tags" Target="../tags/tag22.xml"/><Relationship Id="rId9" Type="http://schemas.openxmlformats.org/officeDocument/2006/relationships/tags" Target="../tags/tag2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FBBCBBF9-F450-3DB5-4BF8-8FAE54D424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18AEF5-FD30-4E59-BAA8-F98942FA30C9}" type="datetimeFigureOut">
              <a:rPr lang="zh-CN" altLang="en-US"/>
              <a:pPr>
                <a:defRPr/>
              </a:pPr>
              <a:t>2024/6/12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180EB4D8-C3CD-DE7C-454E-04654BF590A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0FFE1B10-8F40-B007-81DC-F41A321E76E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052F5A-60FF-417E-B6BF-83B7EA4E6FE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142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 descr="021">
            <a:extLst>
              <a:ext uri="{FF2B5EF4-FFF2-40B4-BE49-F238E27FC236}">
                <a16:creationId xmlns:a16="http://schemas.microsoft.com/office/drawing/2014/main" id="{433C3B16-EE67-96A7-7C3F-55564460E2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276225"/>
            <a:ext cx="2376488" cy="547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任意多边形 6">
            <a:extLst>
              <a:ext uri="{FF2B5EF4-FFF2-40B4-BE49-F238E27FC236}">
                <a16:creationId xmlns:a16="http://schemas.microsoft.com/office/drawing/2014/main" id="{D563A054-5F41-7925-BB07-17ACCC4D05C5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4878388" y="0"/>
            <a:ext cx="7313612" cy="6858000"/>
          </a:xfrm>
          <a:custGeom>
            <a:avLst/>
            <a:gdLst>
              <a:gd name="connsiteX0" fmla="*/ 1714500 w 7314000"/>
              <a:gd name="connsiteY0" fmla="*/ 0 h 6858000"/>
              <a:gd name="connsiteX1" fmla="*/ 7314000 w 7314000"/>
              <a:gd name="connsiteY1" fmla="*/ 0 h 6858000"/>
              <a:gd name="connsiteX2" fmla="*/ 7314000 w 7314000"/>
              <a:gd name="connsiteY2" fmla="*/ 6858000 h 6858000"/>
              <a:gd name="connsiteX3" fmla="*/ 0 w 7314000"/>
              <a:gd name="connsiteY3" fmla="*/ 6858000 h 6858000"/>
              <a:gd name="connsiteX4" fmla="*/ 1714500 w 7314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4000" h="6858000">
                <a:moveTo>
                  <a:pt x="1714500" y="0"/>
                </a:moveTo>
                <a:lnTo>
                  <a:pt x="7314000" y="0"/>
                </a:lnTo>
                <a:lnTo>
                  <a:pt x="7314000" y="6858000"/>
                </a:lnTo>
                <a:lnTo>
                  <a:pt x="0" y="6858000"/>
                </a:lnTo>
                <a:lnTo>
                  <a:pt x="1714500" y="0"/>
                </a:lnTo>
                <a:close/>
              </a:path>
            </a:pathLst>
          </a:custGeom>
          <a:solidFill>
            <a:srgbClr val="254F8F">
              <a:alpha val="10000"/>
            </a:srgb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defRPr/>
            </a:pPr>
            <a:endParaRPr lang="zh-CN" altLang="en-US" noProof="1"/>
          </a:p>
        </p:txBody>
      </p:sp>
      <p:pic>
        <p:nvPicPr>
          <p:cNvPr id="4" name="图片 9" descr="005">
            <a:extLst>
              <a:ext uri="{FF2B5EF4-FFF2-40B4-BE49-F238E27FC236}">
                <a16:creationId xmlns:a16="http://schemas.microsoft.com/office/drawing/2014/main" id="{E0B7388F-06C7-A750-30D2-1CA1505199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450" y="2012950"/>
            <a:ext cx="2674938" cy="268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日期占位符 2">
            <a:extLst>
              <a:ext uri="{FF2B5EF4-FFF2-40B4-BE49-F238E27FC236}">
                <a16:creationId xmlns:a16="http://schemas.microsoft.com/office/drawing/2014/main" id="{779A8D1C-5B00-B0F5-9361-B27E83C1CA8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475" y="6350000"/>
            <a:ext cx="2700338" cy="315913"/>
          </a:xfrm>
        </p:spPr>
        <p:txBody>
          <a:bodyPr wrap="square"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F560624-5AA7-4529-B9B9-8AF969BA1DB2}" type="datetimeFigureOut">
              <a:rPr lang="zh-CN" altLang="en-US"/>
              <a:pPr>
                <a:defRPr/>
              </a:pPr>
              <a:t>2024/6/12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D20D9EFB-854E-C5AB-F3A3-456230C2F91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388" y="6350000"/>
            <a:ext cx="3959225" cy="315913"/>
          </a:xfrm>
        </p:spPr>
        <p:txBody>
          <a:bodyPr wrap="square"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39575C78-5539-11AC-81B4-5CFA814651BF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338" cy="3159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CFFED1-8EB2-4E0D-B302-4C79A076BCC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559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1" descr="021">
            <a:extLst>
              <a:ext uri="{FF2B5EF4-FFF2-40B4-BE49-F238E27FC236}">
                <a16:creationId xmlns:a16="http://schemas.microsoft.com/office/drawing/2014/main" id="{B7C090B1-CB5D-B6BA-441F-87EFBD758CE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3413" y="276225"/>
            <a:ext cx="2376487" cy="547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任意多边形 10">
            <a:extLst>
              <a:ext uri="{FF2B5EF4-FFF2-40B4-BE49-F238E27FC236}">
                <a16:creationId xmlns:a16="http://schemas.microsoft.com/office/drawing/2014/main" id="{86157546-EA97-B2E5-122C-6508F89FFB0D}"/>
              </a:ext>
            </a:extLst>
          </p:cNvPr>
          <p:cNvSpPr/>
          <p:nvPr userDrawn="1"/>
        </p:nvSpPr>
        <p:spPr>
          <a:xfrm>
            <a:off x="0" y="0"/>
            <a:ext cx="6180138" cy="6858000"/>
          </a:xfrm>
          <a:custGeom>
            <a:avLst/>
            <a:gdLst>
              <a:gd name="connsiteX0" fmla="*/ 0 w 9732"/>
              <a:gd name="connsiteY0" fmla="*/ 0 h 10801"/>
              <a:gd name="connsiteX1" fmla="*/ 9732 w 9732"/>
              <a:gd name="connsiteY1" fmla="*/ 0 h 10801"/>
              <a:gd name="connsiteX2" fmla="*/ 6730 w 9732"/>
              <a:gd name="connsiteY2" fmla="*/ 10787 h 10801"/>
              <a:gd name="connsiteX3" fmla="*/ 0 w 9732"/>
              <a:gd name="connsiteY3" fmla="*/ 10801 h 10801"/>
              <a:gd name="connsiteX4" fmla="*/ 0 w 9732"/>
              <a:gd name="connsiteY4" fmla="*/ 0 h 10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2" h="10801">
                <a:moveTo>
                  <a:pt x="0" y="0"/>
                </a:moveTo>
                <a:lnTo>
                  <a:pt x="9732" y="0"/>
                </a:lnTo>
                <a:lnTo>
                  <a:pt x="6730" y="10787"/>
                </a:lnTo>
                <a:lnTo>
                  <a:pt x="0" y="108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zh-CN" altLang="en-US" noProof="1"/>
          </a:p>
        </p:txBody>
      </p:sp>
      <p:pic>
        <p:nvPicPr>
          <p:cNvPr id="4" name="图片 2" descr="02">
            <a:extLst>
              <a:ext uri="{FF2B5EF4-FFF2-40B4-BE49-F238E27FC236}">
                <a16:creationId xmlns:a16="http://schemas.microsoft.com/office/drawing/2014/main" id="{359299DA-5D15-47C7-E1CF-51C98B40FC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357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文本占位符 8"/>
          <p:cNvSpPr>
            <a:spLocks noGrp="1"/>
          </p:cNvSpPr>
          <p:nvPr>
            <p:ph type="body" sz="quarter" idx="16"/>
          </p:nvPr>
        </p:nvSpPr>
        <p:spPr>
          <a:xfrm>
            <a:off x="6856413" y="4050665"/>
            <a:ext cx="2011680" cy="40894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42900" marR="0" indent="-342900" algn="l" rtl="0" eaLnBrk="1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Pts val="1600"/>
              <a:buFont typeface="Arial" panose="020B0604020202020204" pitchFamily="34" charset="0"/>
              <a:buNone/>
              <a:defRPr sz="1600" b="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856413" y="4525645"/>
            <a:ext cx="2011680" cy="40894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42900" marR="0" indent="-342900" algn="l" rtl="0" eaLnBrk="1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Pts val="1600"/>
              <a:buFont typeface="Arial" panose="020B0604020202020204" pitchFamily="34" charset="0"/>
              <a:buNone/>
              <a:defRPr sz="1600" b="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6856413" y="3300095"/>
            <a:ext cx="4352290" cy="370205"/>
          </a:xfrm>
        </p:spPr>
        <p:txBody>
          <a:bodyPr lIns="0" tIns="0" rIns="0" bIns="0">
            <a:normAutofit/>
          </a:bodyPr>
          <a:lstStyle>
            <a:lvl1pPr marL="457200" marR="0" indent="-45720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标题 9"/>
          <p:cNvSpPr>
            <a:spLocks noGrp="1"/>
          </p:cNvSpPr>
          <p:nvPr>
            <p:ph type="title" idx="13"/>
          </p:nvPr>
        </p:nvSpPr>
        <p:spPr>
          <a:xfrm>
            <a:off x="6848793" y="1923415"/>
            <a:ext cx="4359910" cy="1172210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>
                <a:solidFill>
                  <a:schemeClr val="tx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F9F4ED73-A777-6F01-012C-620A578AB02C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1"/>
            </p:custDataLst>
          </p:nvPr>
        </p:nvSpPr>
        <p:spPr>
          <a:xfrm>
            <a:off x="879475" y="6350000"/>
            <a:ext cx="2700338" cy="315913"/>
          </a:xfrm>
        </p:spPr>
        <p:txBody>
          <a:bodyPr wrap="square"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64A57AA-8033-45DC-A870-34D7B42B6903}" type="datetimeFigureOut">
              <a:rPr lang="zh-CN" altLang="en-US"/>
              <a:pPr>
                <a:defRPr/>
              </a:pPr>
              <a:t>2024/6/12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ED1451AD-6189-C1DC-4115-BD3054E17181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2"/>
            </p:custDataLst>
          </p:nvPr>
        </p:nvSpPr>
        <p:spPr>
          <a:xfrm>
            <a:off x="4116388" y="6350000"/>
            <a:ext cx="3959225" cy="315913"/>
          </a:xfrm>
        </p:spPr>
        <p:txBody>
          <a:bodyPr wrap="square"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E9E66DC1-8CAE-868D-4EBF-B8A0058D90A1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3"/>
            </p:custDataLst>
          </p:nvPr>
        </p:nvSpPr>
        <p:spPr>
          <a:xfrm>
            <a:off x="8610600" y="6350000"/>
            <a:ext cx="2700338" cy="3159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177390-B551-4A4A-AFB1-1A52803621C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436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003">
            <a:extLst>
              <a:ext uri="{FF2B5EF4-FFF2-40B4-BE49-F238E27FC236}">
                <a16:creationId xmlns:a16="http://schemas.microsoft.com/office/drawing/2014/main" id="{2E7B1CD5-8A6B-94D3-9E41-10B06BE5E7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4650"/>
            <a:ext cx="121920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ABF74D1-0883-51BB-1FD3-B4AEF1A52883}"/>
              </a:ext>
            </a:extLst>
          </p:cNvPr>
          <p:cNvSpPr/>
          <p:nvPr userDrawn="1"/>
        </p:nvSpPr>
        <p:spPr>
          <a:xfrm>
            <a:off x="10172700" y="501650"/>
            <a:ext cx="1905000" cy="504825"/>
          </a:xfrm>
          <a:prstGeom prst="rect">
            <a:avLst/>
          </a:prstGeom>
          <a:solidFill>
            <a:srgbClr val="B39B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zh-CN" altLang="en-US" noProof="1"/>
          </a:p>
        </p:txBody>
      </p:sp>
      <p:pic>
        <p:nvPicPr>
          <p:cNvPr id="6" name="图片 8" descr="018">
            <a:extLst>
              <a:ext uri="{FF2B5EF4-FFF2-40B4-BE49-F238E27FC236}">
                <a16:creationId xmlns:a16="http://schemas.microsoft.com/office/drawing/2014/main" id="{5343086F-6A6B-5166-3BC4-1A531B98953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5088" y="541338"/>
            <a:ext cx="1800225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400" y="1490400"/>
            <a:ext cx="10969200" cy="4759200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330" y="384810"/>
            <a:ext cx="6873875" cy="705485"/>
          </a:xfrm>
        </p:spPr>
        <p:txBody>
          <a:bodyPr lIns="90000" tIns="46800" rIns="900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07EC3698-AEC0-30E4-36EB-8D520CA06F3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3D02B5-EA68-4F1D-9807-A38C60B9B090}" type="datetimeFigureOut">
              <a:rPr lang="zh-CN" altLang="en-US"/>
              <a:pPr>
                <a:defRPr/>
              </a:pPr>
              <a:t>2024/6/12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83CEF2CC-B553-F2CE-4E44-87F41E117BB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2D32B877-96A3-3567-8863-5360C77DC63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DA18AD-D02B-480D-9BE7-6CD051137D4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298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021">
            <a:extLst>
              <a:ext uri="{FF2B5EF4-FFF2-40B4-BE49-F238E27FC236}">
                <a16:creationId xmlns:a16="http://schemas.microsoft.com/office/drawing/2014/main" id="{88BBBF56-9272-5955-2D00-7245CAA9AAC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3413" y="276225"/>
            <a:ext cx="2376487" cy="547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9">
            <a:extLst>
              <a:ext uri="{FF2B5EF4-FFF2-40B4-BE49-F238E27FC236}">
                <a16:creationId xmlns:a16="http://schemas.microsoft.com/office/drawing/2014/main" id="{ED4F4B67-F936-6718-1971-3E43CD9C0282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12193588" cy="6864350"/>
            <a:chOff x="0" y="0"/>
            <a:chExt cx="12193658" cy="6864872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F7326802-486F-9081-4D61-9DF11D7AD31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10383038" y="5049490"/>
              <a:ext cx="1855928" cy="1762135"/>
            </a:xfrm>
            <a:custGeom>
              <a:avLst/>
              <a:gdLst>
                <a:gd name="connsiteX0" fmla="*/ 0 w 1855662"/>
                <a:gd name="connsiteY0" fmla="*/ 0 h 1761389"/>
                <a:gd name="connsiteX1" fmla="*/ 1855662 w 1855662"/>
                <a:gd name="connsiteY1" fmla="*/ 0 h 1761389"/>
                <a:gd name="connsiteX2" fmla="*/ 1855662 w 1855662"/>
                <a:gd name="connsiteY2" fmla="*/ 1761389 h 1761389"/>
                <a:gd name="connsiteX3" fmla="*/ 0 w 1855662"/>
                <a:gd name="connsiteY3" fmla="*/ 0 h 176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5662" h="1761389">
                  <a:moveTo>
                    <a:pt x="0" y="0"/>
                  </a:moveTo>
                  <a:lnTo>
                    <a:pt x="1855662" y="0"/>
                  </a:lnTo>
                  <a:lnTo>
                    <a:pt x="1855662" y="1761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DB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73F61F9-2A9D-EC5F-2FF2-3230CDD60869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8470022" y="3141235"/>
              <a:ext cx="3797589" cy="3649684"/>
            </a:xfrm>
            <a:custGeom>
              <a:avLst/>
              <a:gdLst>
                <a:gd name="connsiteX0" fmla="*/ 0 w 3797460"/>
                <a:gd name="connsiteY0" fmla="*/ 0 h 3649926"/>
                <a:gd name="connsiteX1" fmla="*/ 1965187 w 3797460"/>
                <a:gd name="connsiteY1" fmla="*/ 0 h 3649926"/>
                <a:gd name="connsiteX2" fmla="*/ 3797460 w 3797460"/>
                <a:gd name="connsiteY2" fmla="*/ 1761089 h 3649926"/>
                <a:gd name="connsiteX3" fmla="*/ 3797460 w 3797460"/>
                <a:gd name="connsiteY3" fmla="*/ 3649926 h 3649926"/>
                <a:gd name="connsiteX4" fmla="*/ 0 w 3797460"/>
                <a:gd name="connsiteY4" fmla="*/ 0 h 364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7460" h="3649926">
                  <a:moveTo>
                    <a:pt x="0" y="0"/>
                  </a:moveTo>
                  <a:lnTo>
                    <a:pt x="1965187" y="0"/>
                  </a:lnTo>
                  <a:lnTo>
                    <a:pt x="3797460" y="1761089"/>
                  </a:lnTo>
                  <a:lnTo>
                    <a:pt x="3797460" y="36499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9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7A42183F-65DB-0A33-849E-8FA29C5262F6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>
              <a:off x="8585249" y="5164531"/>
              <a:ext cx="3606821" cy="1149437"/>
            </a:xfrm>
            <a:custGeom>
              <a:avLst/>
              <a:gdLst>
                <a:gd name="connsiteX0" fmla="*/ 1111905 w 3606800"/>
                <a:gd name="connsiteY0" fmla="*/ 0 h 1150790"/>
                <a:gd name="connsiteX1" fmla="*/ 3606800 w 3606800"/>
                <a:gd name="connsiteY1" fmla="*/ 0 h 1150790"/>
                <a:gd name="connsiteX2" fmla="*/ 3606800 w 3606800"/>
                <a:gd name="connsiteY2" fmla="*/ 1150790 h 1150790"/>
                <a:gd name="connsiteX3" fmla="*/ 0 w 3606800"/>
                <a:gd name="connsiteY3" fmla="*/ 1150790 h 1150790"/>
                <a:gd name="connsiteX4" fmla="*/ 1111905 w 3606800"/>
                <a:gd name="connsiteY4" fmla="*/ 0 h 115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6800" h="1150790">
                  <a:moveTo>
                    <a:pt x="1111905" y="0"/>
                  </a:moveTo>
                  <a:lnTo>
                    <a:pt x="3606800" y="0"/>
                  </a:lnTo>
                  <a:lnTo>
                    <a:pt x="3606800" y="1150790"/>
                  </a:lnTo>
                  <a:lnTo>
                    <a:pt x="0" y="1150790"/>
                  </a:lnTo>
                  <a:lnTo>
                    <a:pt x="1111905" y="0"/>
                  </a:lnTo>
                  <a:close/>
                </a:path>
              </a:pathLst>
            </a:custGeom>
            <a:solidFill>
              <a:srgbClr val="006D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82E060D-7202-747D-8B4D-70EFD18E8DB9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>
              <a:off x="0" y="0"/>
              <a:ext cx="3729059" cy="3637240"/>
            </a:xfrm>
            <a:custGeom>
              <a:avLst/>
              <a:gdLst>
                <a:gd name="connsiteX0" fmla="*/ 0 w 3728443"/>
                <a:gd name="connsiteY0" fmla="*/ 0 h 3636534"/>
                <a:gd name="connsiteX1" fmla="*/ 3728443 w 3728443"/>
                <a:gd name="connsiteY1" fmla="*/ 0 h 3636534"/>
                <a:gd name="connsiteX2" fmla="*/ 3728443 w 3728443"/>
                <a:gd name="connsiteY2" fmla="*/ 67229 h 3636534"/>
                <a:gd name="connsiteX3" fmla="*/ 159138 w 3728443"/>
                <a:gd name="connsiteY3" fmla="*/ 3636534 h 3636534"/>
                <a:gd name="connsiteX4" fmla="*/ 159138 w 3728443"/>
                <a:gd name="connsiteY4" fmla="*/ 3621697 h 3636534"/>
                <a:gd name="connsiteX5" fmla="*/ 0 w 3728443"/>
                <a:gd name="connsiteY5" fmla="*/ 3621697 h 3636534"/>
                <a:gd name="connsiteX6" fmla="*/ 0 w 3728443"/>
                <a:gd name="connsiteY6" fmla="*/ 0 h 363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8443" h="3636534">
                  <a:moveTo>
                    <a:pt x="0" y="0"/>
                  </a:moveTo>
                  <a:lnTo>
                    <a:pt x="3728443" y="0"/>
                  </a:lnTo>
                  <a:lnTo>
                    <a:pt x="3728443" y="67229"/>
                  </a:lnTo>
                  <a:lnTo>
                    <a:pt x="159138" y="3636534"/>
                  </a:lnTo>
                  <a:lnTo>
                    <a:pt x="159138" y="3621697"/>
                  </a:lnTo>
                  <a:lnTo>
                    <a:pt x="0" y="3621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9B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1A4206F-DD0D-4559-9B13-BD95F727B07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>
              <a:off x="1588" y="258783"/>
              <a:ext cx="4473601" cy="1151025"/>
            </a:xfrm>
            <a:custGeom>
              <a:avLst/>
              <a:gdLst>
                <a:gd name="connsiteX0" fmla="*/ 0 w 4472940"/>
                <a:gd name="connsiteY0" fmla="*/ 0 h 1150790"/>
                <a:gd name="connsiteX1" fmla="*/ 4472940 w 4472940"/>
                <a:gd name="connsiteY1" fmla="*/ 0 h 1150790"/>
                <a:gd name="connsiteX2" fmla="*/ 3361035 w 4472940"/>
                <a:gd name="connsiteY2" fmla="*/ 1150790 h 1150790"/>
                <a:gd name="connsiteX3" fmla="*/ 0 w 4472940"/>
                <a:gd name="connsiteY3" fmla="*/ 1150790 h 1150790"/>
                <a:gd name="connsiteX4" fmla="*/ 0 w 4472940"/>
                <a:gd name="connsiteY4" fmla="*/ 0 h 115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2940" h="1150790">
                  <a:moveTo>
                    <a:pt x="0" y="0"/>
                  </a:moveTo>
                  <a:lnTo>
                    <a:pt x="4472940" y="0"/>
                  </a:lnTo>
                  <a:lnTo>
                    <a:pt x="3361035" y="1150790"/>
                  </a:lnTo>
                  <a:lnTo>
                    <a:pt x="0" y="1150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D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</p:grp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9E55456-2C8C-20B3-C6FE-1657C91F81D9}"/>
              </a:ext>
            </a:extLst>
          </p:cNvPr>
          <p:cNvCxnSpPr/>
          <p:nvPr userDrawn="1">
            <p:custDataLst>
              <p:tags r:id="rId1"/>
            </p:custDataLst>
          </p:nvPr>
        </p:nvCxnSpPr>
        <p:spPr>
          <a:xfrm>
            <a:off x="3106738" y="4746625"/>
            <a:ext cx="5978525" cy="0"/>
          </a:xfrm>
          <a:prstGeom prst="line">
            <a:avLst/>
          </a:prstGeom>
          <a:ln w="25400">
            <a:solidFill>
              <a:srgbClr val="006D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77D3E160-D4B6-73AC-F54C-1011B5789CA4}"/>
              </a:ext>
            </a:extLst>
          </p:cNvPr>
          <p:cNvCxnSpPr/>
          <p:nvPr userDrawn="1">
            <p:custDataLst>
              <p:tags r:id="rId2"/>
            </p:custDataLst>
          </p:nvPr>
        </p:nvCxnSpPr>
        <p:spPr>
          <a:xfrm>
            <a:off x="3106738" y="2197100"/>
            <a:ext cx="5978525" cy="0"/>
          </a:xfrm>
          <a:prstGeom prst="line">
            <a:avLst/>
          </a:prstGeom>
          <a:ln w="25400">
            <a:solidFill>
              <a:srgbClr val="006D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3201036" y="2496502"/>
            <a:ext cx="5789930" cy="1398905"/>
          </a:xfrm>
        </p:spPr>
        <p:txBody>
          <a:bodyPr lIns="91440" tIns="45720" rIns="91440" bIns="45720" rtlCol="0" anchor="b">
            <a:normAutofit/>
          </a:bodyPr>
          <a:lstStyle>
            <a:lvl1pPr algn="ctr">
              <a:defRPr lang="zh-CN" altLang="en-US" sz="8000" b="0" spc="1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3201036" y="4003049"/>
            <a:ext cx="5789930" cy="476560"/>
          </a:xfrm>
        </p:spPr>
        <p:txBody>
          <a:bodyPr lIns="91440" tIns="45720" rIns="91440" bIns="45720" rtlCol="0">
            <a:normAutofit/>
          </a:bodyPr>
          <a:lstStyle>
            <a:lvl1pPr marL="0" indent="0" algn="ctr">
              <a:buNone/>
              <a:defRPr lang="zh-CN" altLang="en-US" sz="2000" spc="2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26E86093-A7A2-B4AB-037D-EF068A0537B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 wrap="square"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71E5A6F-8116-4294-AB34-45E727A19BBA}" type="datetimeFigureOut">
              <a:rPr lang="zh-CN" altLang="en-US"/>
              <a:pPr>
                <a:defRPr/>
              </a:pPr>
              <a:t>2024/6/12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E2C45DD2-F9B8-A452-497B-1C9819C5C035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 wrap="square"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25A11315-F8A0-6F50-C675-A9B75887CB77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412B09-BA8F-4B08-B946-582E3C503AF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367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F5FB1AD8-D80E-75B5-AA4D-10DA7B1E79E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7"/>
            </p:custDataLst>
          </p:nvPr>
        </p:nvSpPr>
        <p:spPr bwMode="auto">
          <a:xfrm>
            <a:off x="608013" y="608013"/>
            <a:ext cx="10969625" cy="706437"/>
          </a:xfrm>
          <a:prstGeom prst="rect">
            <a:avLst/>
          </a:prstGeom>
          <a:noFill/>
          <a:ln>
            <a:noFill/>
          </a:ln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F02582CC-DB70-5112-15C1-CFB177C871C4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8"/>
            </p:custDataLst>
          </p:nvPr>
        </p:nvSpPr>
        <p:spPr bwMode="auto">
          <a:xfrm>
            <a:off x="608013" y="1490663"/>
            <a:ext cx="10969625" cy="4759325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13B078-1418-F2B9-0953-05AB2C32BA38}"/>
              </a:ext>
            </a:extLst>
          </p:cNvPr>
          <p:cNvSpPr>
            <a:spLocks noGrp="1"/>
          </p:cNvSpPr>
          <p:nvPr>
            <p:ph type="dt" sz="half" idx="2"/>
            <p:custDataLst>
              <p:tags r:id="rId9"/>
            </p:custDataLst>
          </p:nvPr>
        </p:nvSpPr>
        <p:spPr>
          <a:xfrm>
            <a:off x="612775" y="6315075"/>
            <a:ext cx="26987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eaLnBrk="1" fontAlgn="auto" hangingPunct="1">
              <a:defRPr sz="1000" baseline="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FE118F9-F3EE-4047-B87A-99A2A3CE3EC8}" type="datetimeFigureOut">
              <a:rPr lang="zh-CN" altLang="en-US"/>
              <a:pPr>
                <a:defRPr/>
              </a:pPr>
              <a:t>2024/6/12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459E15-1E67-C5D7-5244-76FA20165693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10"/>
            </p:custDataLst>
          </p:nvPr>
        </p:nvSpPr>
        <p:spPr>
          <a:xfrm>
            <a:off x="4116388" y="6315075"/>
            <a:ext cx="39592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eaLnBrk="1" fontAlgn="auto" hangingPunct="1">
              <a:defRPr sz="1000" baseline="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9039F7-4475-C404-D764-06DEE49DF846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11"/>
            </p:custDataLst>
          </p:nvPr>
        </p:nvSpPr>
        <p:spPr>
          <a:xfrm>
            <a:off x="8877300" y="6315075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0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26B6843-9FE9-4768-BBF2-96C0BB74C32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 kern="1200" spc="300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●"/>
        <a:defRPr kern="1200" spc="150">
          <a:solidFill>
            <a:srgbClr val="595959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</a:tabLst>
        <a:defRPr sz="1600" kern="1200" spc="150">
          <a:solidFill>
            <a:srgbClr val="595959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defRPr sz="1600" kern="1200" spc="150">
          <a:solidFill>
            <a:srgbClr val="595959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ct val="0"/>
        </a:spcBef>
        <a:spcAft>
          <a:spcPts val="300"/>
        </a:spcAft>
        <a:buFont typeface="Wingdings" panose="05000000000000000000" pitchFamily="2" charset="2"/>
        <a:buChar char=""/>
        <a:defRPr sz="1400" kern="1200" spc="150">
          <a:solidFill>
            <a:srgbClr val="595959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ct val="0"/>
        </a:spcBef>
        <a:spcAft>
          <a:spcPts val="300"/>
        </a:spcAft>
        <a:buFont typeface="Arial" panose="020B0604020202020204" pitchFamily="34" charset="0"/>
        <a:buChar char="•"/>
        <a:defRPr sz="1400" kern="1200" spc="150">
          <a:solidFill>
            <a:srgbClr val="595959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13" Type="http://schemas.openxmlformats.org/officeDocument/2006/relationships/tags" Target="../tags/tag42.xml"/><Relationship Id="rId18" Type="http://schemas.openxmlformats.org/officeDocument/2006/relationships/slideLayout" Target="../slideLayouts/slideLayout2.xml"/><Relationship Id="rId3" Type="http://schemas.openxmlformats.org/officeDocument/2006/relationships/tags" Target="../tags/tag32.xml"/><Relationship Id="rId7" Type="http://schemas.openxmlformats.org/officeDocument/2006/relationships/tags" Target="../tags/tag36.xml"/><Relationship Id="rId12" Type="http://schemas.openxmlformats.org/officeDocument/2006/relationships/tags" Target="../tags/tag41.xml"/><Relationship Id="rId17" Type="http://schemas.openxmlformats.org/officeDocument/2006/relationships/tags" Target="../tags/tag46.xml"/><Relationship Id="rId2" Type="http://schemas.openxmlformats.org/officeDocument/2006/relationships/tags" Target="../tags/tag31.xml"/><Relationship Id="rId16" Type="http://schemas.openxmlformats.org/officeDocument/2006/relationships/tags" Target="../tags/tag45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11" Type="http://schemas.openxmlformats.org/officeDocument/2006/relationships/tags" Target="../tags/tag40.xml"/><Relationship Id="rId5" Type="http://schemas.openxmlformats.org/officeDocument/2006/relationships/tags" Target="../tags/tag34.xml"/><Relationship Id="rId15" Type="http://schemas.openxmlformats.org/officeDocument/2006/relationships/tags" Target="../tags/tag44.xml"/><Relationship Id="rId10" Type="http://schemas.openxmlformats.org/officeDocument/2006/relationships/tags" Target="../tags/tag39.xml"/><Relationship Id="rId19" Type="http://schemas.openxmlformats.org/officeDocument/2006/relationships/notesSlide" Target="../notesSlides/notesSlide1.xml"/><Relationship Id="rId4" Type="http://schemas.openxmlformats.org/officeDocument/2006/relationships/tags" Target="../tags/tag33.xml"/><Relationship Id="rId9" Type="http://schemas.openxmlformats.org/officeDocument/2006/relationships/tags" Target="../tags/tag38.xml"/><Relationship Id="rId14" Type="http://schemas.openxmlformats.org/officeDocument/2006/relationships/tags" Target="../tags/tag4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notesSlide" Target="../notesSlides/notes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图片 1" descr="021">
            <a:extLst>
              <a:ext uri="{FF2B5EF4-FFF2-40B4-BE49-F238E27FC236}">
                <a16:creationId xmlns:a16="http://schemas.microsoft.com/office/drawing/2014/main" id="{042DA670-F4BB-A042-BB1F-0F114B40D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675" y="185738"/>
            <a:ext cx="2374900" cy="54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图片 4" descr="未命名 -2">
            <a:extLst>
              <a:ext uri="{FF2B5EF4-FFF2-40B4-BE49-F238E27FC236}">
                <a16:creationId xmlns:a16="http://schemas.microsoft.com/office/drawing/2014/main" id="{0865DA8F-93F7-F980-EA00-04C956665F27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11225"/>
            <a:ext cx="12193588" cy="469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标题 23">
            <a:extLst>
              <a:ext uri="{FF2B5EF4-FFF2-40B4-BE49-F238E27FC236}">
                <a16:creationId xmlns:a16="http://schemas.microsoft.com/office/drawing/2014/main" id="{77E97703-B38A-A253-E7FF-2CDE59520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8700" y="1420813"/>
            <a:ext cx="5598568" cy="1878013"/>
          </a:xfrm>
        </p:spPr>
        <p:txBody>
          <a:bodyPr>
            <a:normAutofit/>
          </a:bodyPr>
          <a:lstStyle/>
          <a:p>
            <a:pPr eaLnBrk="1" fontAlgn="auto" hangingPunct="1">
              <a:defRPr/>
            </a:pPr>
            <a:r>
              <a:rPr lang="zh-CN" altLang="en-US" sz="4800" noProof="1">
                <a:solidFill>
                  <a:schemeClr val="bg1"/>
                </a:solidFill>
              </a:rPr>
              <a:t>   带窗口车辆路径问题的研究</a:t>
            </a:r>
          </a:p>
        </p:txBody>
      </p:sp>
      <p:sp>
        <p:nvSpPr>
          <p:cNvPr id="7173" name="标题 23">
            <a:extLst>
              <a:ext uri="{FF2B5EF4-FFF2-40B4-BE49-F238E27FC236}">
                <a16:creationId xmlns:a16="http://schemas.microsoft.com/office/drawing/2014/main" id="{0EF715F1-D071-09C3-196A-E7D24CE44B0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46364" y="2999749"/>
            <a:ext cx="5651500" cy="729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0000"/>
              </a:lnSpc>
              <a:spcAft>
                <a:spcPts val="300"/>
              </a:spcAft>
              <a:buFont typeface="Wingdings" panose="05000000000000000000" pitchFamily="2" charset="2"/>
              <a:buChar char="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en-US" altLang="zh-CN" sz="2700" dirty="0">
                <a:solidFill>
                  <a:schemeClr val="bg1"/>
                </a:solidFill>
              </a:rPr>
              <a:t>  ——</a:t>
            </a:r>
            <a:r>
              <a:rPr lang="zh-CN" altLang="en-US" sz="2700" dirty="0">
                <a:solidFill>
                  <a:schemeClr val="bg1"/>
                </a:solidFill>
              </a:rPr>
              <a:t>基于蚁群算法和遗传算法求解</a:t>
            </a:r>
            <a:endParaRPr lang="en-US" altLang="zh-CN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174" name="标题 23">
            <a:extLst>
              <a:ext uri="{FF2B5EF4-FFF2-40B4-BE49-F238E27FC236}">
                <a16:creationId xmlns:a16="http://schemas.microsoft.com/office/drawing/2014/main" id="{43B1CAB7-3E3E-E18A-8C31-20CF9F33A499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565150" y="5056188"/>
            <a:ext cx="2560638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0000"/>
              </a:lnSpc>
              <a:spcAft>
                <a:spcPts val="300"/>
              </a:spcAft>
              <a:buFont typeface="Wingdings" panose="05000000000000000000" pitchFamily="2" charset="2"/>
              <a:buChar char="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ct val="0"/>
              </a:spcAft>
              <a:buFontTx/>
              <a:buNone/>
            </a:pPr>
            <a:r>
              <a:rPr lang="en-US" altLang="zh-CN" sz="1400" dirty="0">
                <a:solidFill>
                  <a:schemeClr val="bg1"/>
                </a:solidFill>
              </a:rPr>
              <a:t>2024</a:t>
            </a:r>
            <a:r>
              <a:rPr lang="zh-CN" altLang="en-US" sz="1400" dirty="0">
                <a:solidFill>
                  <a:schemeClr val="bg1"/>
                </a:solidFill>
              </a:rPr>
              <a:t>年</a:t>
            </a:r>
            <a:r>
              <a:rPr lang="en-US" altLang="zh-CN" sz="1400" dirty="0">
                <a:solidFill>
                  <a:schemeClr val="bg1"/>
                </a:solidFill>
              </a:rPr>
              <a:t>4</a:t>
            </a:r>
            <a:r>
              <a:rPr lang="zh-CN" altLang="en-US" sz="1400" dirty="0">
                <a:solidFill>
                  <a:schemeClr val="bg1"/>
                </a:solidFill>
              </a:rPr>
              <a:t>月</a:t>
            </a:r>
            <a:r>
              <a:rPr lang="en-US" altLang="zh-CN" sz="1400" dirty="0">
                <a:solidFill>
                  <a:schemeClr val="bg1"/>
                </a:solidFill>
              </a:rPr>
              <a:t>29</a:t>
            </a:r>
            <a:r>
              <a:rPr lang="zh-CN" altLang="en-US" sz="1400" dirty="0">
                <a:solidFill>
                  <a:schemeClr val="bg1"/>
                </a:solidFill>
              </a:rPr>
              <a:t>日</a:t>
            </a:r>
          </a:p>
        </p:txBody>
      </p:sp>
      <p:sp>
        <p:nvSpPr>
          <p:cNvPr id="7175" name="标题 23">
            <a:extLst>
              <a:ext uri="{FF2B5EF4-FFF2-40B4-BE49-F238E27FC236}">
                <a16:creationId xmlns:a16="http://schemas.microsoft.com/office/drawing/2014/main" id="{BDFBAA5E-A406-6E9E-BAC6-C7DBDB6B148D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544513" y="4625975"/>
            <a:ext cx="2560637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0000"/>
              </a:lnSpc>
              <a:spcAft>
                <a:spcPts val="300"/>
              </a:spcAft>
              <a:buFont typeface="Wingdings" panose="05000000000000000000" pitchFamily="2" charset="2"/>
              <a:buChar char="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000" dirty="0">
                <a:solidFill>
                  <a:schemeClr val="bg1"/>
                </a:solidFill>
              </a:rPr>
              <a:t>汇报人：葛昊</a:t>
            </a:r>
          </a:p>
        </p:txBody>
      </p:sp>
      <p:pic>
        <p:nvPicPr>
          <p:cNvPr id="7177" name="图片 29" descr="003">
            <a:extLst>
              <a:ext uri="{FF2B5EF4-FFF2-40B4-BE49-F238E27FC236}">
                <a16:creationId xmlns:a16="http://schemas.microsoft.com/office/drawing/2014/main" id="{A217E8BF-850C-4E60-C2D3-C2774A80B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0713" y="6008688"/>
            <a:ext cx="3600450" cy="38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8" name="标题 23">
            <a:extLst>
              <a:ext uri="{FF2B5EF4-FFF2-40B4-BE49-F238E27FC236}">
                <a16:creationId xmlns:a16="http://schemas.microsoft.com/office/drawing/2014/main" id="{13B0E73A-8EF6-21F1-06D9-BDDBFF8A4330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544513" y="5791200"/>
            <a:ext cx="5005387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0000"/>
              </a:lnSpc>
              <a:spcAft>
                <a:spcPts val="300"/>
              </a:spcAft>
              <a:buFont typeface="Wingdings" panose="05000000000000000000" pitchFamily="2" charset="2"/>
              <a:buChar char="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endParaRPr lang="zh-CN" altLang="en-US" sz="2000" b="1" dirty="0">
              <a:solidFill>
                <a:srgbClr val="A6A6A6"/>
              </a:solidFill>
            </a:endParaRPr>
          </a:p>
        </p:txBody>
      </p:sp>
      <p:sp>
        <p:nvSpPr>
          <p:cNvPr id="7179" name="标题 23">
            <a:extLst>
              <a:ext uri="{FF2B5EF4-FFF2-40B4-BE49-F238E27FC236}">
                <a16:creationId xmlns:a16="http://schemas.microsoft.com/office/drawing/2014/main" id="{58590F06-446C-DBB1-21FE-49ADBF9AC53A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420690" y="6286500"/>
            <a:ext cx="6221412" cy="219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0000"/>
              </a:lnSpc>
              <a:spcAft>
                <a:spcPts val="300"/>
              </a:spcAft>
              <a:buFont typeface="Wingdings" panose="05000000000000000000" pitchFamily="2" charset="2"/>
              <a:buChar char="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en-US" altLang="zh-CN" sz="900" dirty="0">
                <a:solidFill>
                  <a:srgbClr val="A6A6A6"/>
                </a:solidFill>
              </a:rPr>
              <a:t>2024</a:t>
            </a:r>
            <a:r>
              <a:rPr lang="zh-CN" altLang="en-US" sz="900" dirty="0">
                <a:solidFill>
                  <a:srgbClr val="A6A6A6"/>
                </a:solidFill>
              </a:rPr>
              <a:t>智能优化理论与方法课程报告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8CFECE0-FF85-0DB5-0E3A-62B2CBAF5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遗传算法求解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F5F014C-C16F-3691-FC66-C38A2E50D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83230"/>
            <a:ext cx="12192000" cy="189153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A0325D8-D344-A0A5-2975-8E26AE391F24}"/>
              </a:ext>
            </a:extLst>
          </p:cNvPr>
          <p:cNvSpPr txBox="1"/>
          <p:nvPr/>
        </p:nvSpPr>
        <p:spPr>
          <a:xfrm>
            <a:off x="3416968" y="4787891"/>
            <a:ext cx="54262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/>
              <a:t>如何编</a:t>
            </a:r>
            <a:r>
              <a:rPr lang="en-US" altLang="zh-CN" sz="2800" dirty="0"/>
              <a:t>/</a:t>
            </a:r>
            <a:r>
              <a:rPr lang="zh-CN" altLang="en-US" sz="2800" dirty="0"/>
              <a:t>解码？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18670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73333BB-4D0C-A610-2CBD-45027A399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400" y="2057399"/>
            <a:ext cx="10969200" cy="28394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b="1" dirty="0"/>
              <a:t>直观想法</a:t>
            </a:r>
            <a:r>
              <a:rPr lang="en-US" altLang="zh-CN" b="1" dirty="0"/>
              <a:t>:</a:t>
            </a:r>
          </a:p>
          <a:p>
            <a:r>
              <a:rPr lang="zh-CN" altLang="en-US" dirty="0"/>
              <a:t>以遍历序列进行编码。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通过贪心的方式进行解码、求适应度值。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顺序交叉</a:t>
            </a:r>
            <a:r>
              <a:rPr lang="en-US" altLang="zh-CN" dirty="0"/>
              <a:t>(Order Crossover)</a:t>
            </a:r>
            <a:r>
              <a:rPr lang="zh-CN" altLang="en-US" dirty="0"/>
              <a:t>，随机变异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zh-CN" altLang="en-US" b="1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7BBA4438-575B-F8DD-FE4C-3EC821246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遗传算法求解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85DC8A1-63FA-93AF-0C96-CA1CE59E0EBD}"/>
              </a:ext>
            </a:extLst>
          </p:cNvPr>
          <p:cNvSpPr txBox="1"/>
          <p:nvPr/>
        </p:nvSpPr>
        <p:spPr>
          <a:xfrm>
            <a:off x="7852580" y="2746611"/>
            <a:ext cx="32225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1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8,1,2,3,4,5,6,7</a:t>
            </a:r>
            <a:endParaRPr lang="zh-CN" altLang="en-US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1CB5302-0B8F-5B3D-60A0-33A665934374}"/>
              </a:ext>
            </a:extLst>
          </p:cNvPr>
          <p:cNvCxnSpPr>
            <a:stCxn id="5" idx="2"/>
          </p:cNvCxnSpPr>
          <p:nvPr/>
        </p:nvCxnSpPr>
        <p:spPr>
          <a:xfrm>
            <a:off x="9463869" y="3115943"/>
            <a:ext cx="14501" cy="800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18543E16-69BE-D84D-A865-46D8AE0A4E6B}"/>
              </a:ext>
            </a:extLst>
          </p:cNvPr>
          <p:cNvSpPr txBox="1"/>
          <p:nvPr/>
        </p:nvSpPr>
        <p:spPr>
          <a:xfrm>
            <a:off x="8717506" y="3346775"/>
            <a:ext cx="9587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贪心解码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3DBD7E-C124-C653-C4BD-39A948774EDA}"/>
              </a:ext>
            </a:extLst>
          </p:cNvPr>
          <p:cNvSpPr txBox="1"/>
          <p:nvPr/>
        </p:nvSpPr>
        <p:spPr>
          <a:xfrm>
            <a:off x="7898641" y="3916908"/>
            <a:ext cx="32225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1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[8,1,2],[3,4,5],[6,7]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7593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166EEE6-101A-EF8C-956B-2B079CE20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遗传算法运行结果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5826EF-69B3-102A-36D9-B01627F68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30" y="1552234"/>
            <a:ext cx="4985406" cy="446620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1A2F1DE-D2A0-67E7-BC04-CE9BA6107843}"/>
              </a:ext>
            </a:extLst>
          </p:cNvPr>
          <p:cNvSpPr txBox="1"/>
          <p:nvPr/>
        </p:nvSpPr>
        <p:spPr>
          <a:xfrm>
            <a:off x="2046743" y="5986883"/>
            <a:ext cx="7629520" cy="368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Cost: 1597  </a:t>
            </a:r>
            <a:r>
              <a:rPr lang="zh-CN" altLang="en-US" dirty="0"/>
              <a:t>变异概率</a:t>
            </a:r>
            <a:r>
              <a:rPr lang="en-US" altLang="zh-CN" dirty="0"/>
              <a:t>0.03</a:t>
            </a:r>
            <a:r>
              <a:rPr lang="zh-CN" altLang="en-US" dirty="0"/>
              <a:t>，杂交概率</a:t>
            </a:r>
            <a:r>
              <a:rPr lang="en-US" altLang="zh-CN" dirty="0"/>
              <a:t>0.6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CC2661E-7A83-A091-53DB-E1CB06F58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8266" y="1552234"/>
            <a:ext cx="4502200" cy="441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245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C4807EC-D5AD-8EAC-9D96-C30EA2A86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000" b="1" dirty="0"/>
              <a:t>编码方式有局限性：</a:t>
            </a:r>
            <a:endParaRPr lang="en-US" altLang="zh-CN" sz="2000" b="1" dirty="0"/>
          </a:p>
          <a:p>
            <a:pPr marL="0" indent="0">
              <a:buNone/>
            </a:pPr>
            <a:endParaRPr lang="en-US" altLang="zh-CN" sz="2000" b="1" dirty="0"/>
          </a:p>
          <a:p>
            <a:pPr marL="0" indent="0">
              <a:buNone/>
            </a:pPr>
            <a:r>
              <a:rPr lang="en-US" altLang="zh-CN" sz="2000" b="1" dirty="0"/>
              <a:t>1</a:t>
            </a:r>
            <a:r>
              <a:rPr lang="zh-CN" altLang="en-US" sz="2000" b="1" dirty="0"/>
              <a:t>、无法正确处理返回中心情况</a:t>
            </a:r>
            <a:endParaRPr lang="en-US" altLang="zh-CN" sz="2000" b="1" dirty="0"/>
          </a:p>
          <a:p>
            <a:pPr marL="0" indent="0">
              <a:buNone/>
            </a:pPr>
            <a:endParaRPr lang="en-US" altLang="zh-CN" sz="2000" b="1" dirty="0"/>
          </a:p>
          <a:p>
            <a:pPr marL="0" indent="0">
              <a:buNone/>
            </a:pPr>
            <a:r>
              <a:rPr lang="en-US" altLang="zh-CN" sz="2000" b="1" dirty="0"/>
              <a:t>2</a:t>
            </a:r>
            <a:r>
              <a:rPr lang="zh-CN" altLang="en-US" sz="2000" b="1" dirty="0"/>
              <a:t>、杂交、变异产生新解时随机性过强</a:t>
            </a:r>
            <a:endParaRPr lang="en-US" altLang="zh-CN" sz="2000" b="1" dirty="0"/>
          </a:p>
          <a:p>
            <a:pPr marL="0" indent="0">
              <a:buNone/>
            </a:pPr>
            <a:endParaRPr lang="en-US" altLang="zh-CN" sz="2000" b="1" dirty="0"/>
          </a:p>
          <a:p>
            <a:pPr marL="0" indent="0">
              <a:buNone/>
            </a:pPr>
            <a:r>
              <a:rPr lang="en-US" altLang="zh-CN" sz="2000" b="1" dirty="0"/>
              <a:t>3</a:t>
            </a:r>
            <a:r>
              <a:rPr lang="zh-CN" altLang="en-US" sz="2000" b="1" dirty="0"/>
              <a:t>、基于贪心的解码无法求得最优解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0800D7B-1E23-BC15-5C96-44436479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分析</a:t>
            </a:r>
          </a:p>
        </p:txBody>
      </p:sp>
    </p:spTree>
    <p:extLst>
      <p:ext uri="{BB962C8B-B14F-4D97-AF65-F5344CB8AC3E}">
        <p14:creationId xmlns:p14="http://schemas.microsoft.com/office/powerpoint/2010/main" val="1723508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C4807EC-D5AD-8EAC-9D96-C30EA2A86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330" y="1628762"/>
            <a:ext cx="10969200" cy="4086237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b="1" dirty="0"/>
              <a:t>1</a:t>
            </a:r>
            <a:r>
              <a:rPr lang="zh-CN" altLang="en-US" sz="2000" b="1" dirty="0"/>
              <a:t>、通过</a:t>
            </a:r>
            <a:r>
              <a:rPr lang="en-US" altLang="zh-CN" sz="2000" b="1" dirty="0"/>
              <a:t>DP</a:t>
            </a:r>
            <a:r>
              <a:rPr lang="zh-CN" altLang="en-US" sz="2000" b="1" dirty="0"/>
              <a:t>的方式解码</a:t>
            </a:r>
            <a:endParaRPr lang="en-US" altLang="zh-CN" sz="2000" b="1" dirty="0"/>
          </a:p>
          <a:p>
            <a:pPr marL="0" indent="0">
              <a:buNone/>
            </a:pPr>
            <a:endParaRPr lang="en-US" altLang="zh-CN" sz="2000" b="1" dirty="0"/>
          </a:p>
          <a:p>
            <a:pPr marL="0" indent="0">
              <a:buNone/>
            </a:pPr>
            <a:r>
              <a:rPr lang="en-US" altLang="zh-CN" sz="2000" b="1" dirty="0"/>
              <a:t>2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LNS,2-opt</a:t>
            </a:r>
            <a:r>
              <a:rPr lang="zh-CN" altLang="en-US" sz="2000" b="1" dirty="0"/>
              <a:t>等改进变异算子</a:t>
            </a:r>
            <a:endParaRPr lang="en-US" altLang="zh-CN" sz="2000" b="1" dirty="0"/>
          </a:p>
          <a:p>
            <a:pPr marL="0" indent="0">
              <a:buNone/>
            </a:pPr>
            <a:endParaRPr lang="en-US" altLang="zh-CN" sz="2000" b="1" dirty="0"/>
          </a:p>
          <a:p>
            <a:pPr marL="0" indent="0">
              <a:buNone/>
            </a:pPr>
            <a:r>
              <a:rPr lang="en-US" altLang="zh-CN" sz="2000" b="1" dirty="0"/>
              <a:t>3</a:t>
            </a:r>
            <a:r>
              <a:rPr lang="zh-CN" altLang="en-US" sz="2000" b="1" dirty="0"/>
              <a:t>、将问题转换为车辆数目确定的</a:t>
            </a:r>
            <a:r>
              <a:rPr lang="en-US" altLang="zh-CN" sz="2000" b="1" dirty="0"/>
              <a:t>VRPTW</a:t>
            </a:r>
            <a:r>
              <a:rPr lang="zh-CN" altLang="en-US" sz="2000" b="1" dirty="0"/>
              <a:t>，配送中心加入编码中。</a:t>
            </a:r>
            <a:endParaRPr lang="en-US" altLang="zh-CN" sz="2000" b="1" dirty="0"/>
          </a:p>
          <a:p>
            <a:pPr marL="0" indent="0">
              <a:buNone/>
            </a:pPr>
            <a:endParaRPr lang="en-US" altLang="zh-CN" sz="2000" b="1" dirty="0"/>
          </a:p>
          <a:p>
            <a:pPr marL="0" indent="0">
              <a:buNone/>
            </a:pPr>
            <a:r>
              <a:rPr lang="en-US" altLang="zh-CN" sz="2000" b="1" dirty="0"/>
              <a:t>4</a:t>
            </a:r>
            <a:r>
              <a:rPr lang="zh-CN" altLang="en-US" sz="2000" b="1" dirty="0"/>
              <a:t>、子路径杂交算子</a:t>
            </a:r>
            <a:endParaRPr lang="en-US" altLang="zh-CN" sz="2000" b="1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0800D7B-1E23-BC15-5C96-44436479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改进思路</a:t>
            </a:r>
          </a:p>
        </p:txBody>
      </p:sp>
    </p:spTree>
    <p:extLst>
      <p:ext uri="{BB962C8B-B14F-4D97-AF65-F5344CB8AC3E}">
        <p14:creationId xmlns:p14="http://schemas.microsoft.com/office/powerpoint/2010/main" val="2392195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672E1F0-CEA2-E39D-B0B7-DB0888589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改进方法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C84B648-3EA9-03A7-E685-9AD624D7A143}"/>
              </a:ext>
            </a:extLst>
          </p:cNvPr>
          <p:cNvSpPr txBox="1"/>
          <p:nvPr/>
        </p:nvSpPr>
        <p:spPr>
          <a:xfrm>
            <a:off x="552733" y="1238336"/>
            <a:ext cx="2709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/>
              <a:t>子路径交叉算子</a:t>
            </a:r>
            <a:endParaRPr lang="en-US" altLang="zh-CN" sz="2800" baseline="30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F4C6083-CC33-3ED2-2A2D-ABAF70AC697D}"/>
              </a:ext>
            </a:extLst>
          </p:cNvPr>
          <p:cNvSpPr txBox="1"/>
          <p:nvPr/>
        </p:nvSpPr>
        <p:spPr>
          <a:xfrm>
            <a:off x="3452884" y="1246371"/>
            <a:ext cx="4756245" cy="966931"/>
          </a:xfrm>
          <a:prstGeom prst="roundRect">
            <a:avLst/>
          </a:prstGeom>
          <a:noFill/>
          <a:ln w="28575">
            <a:solidFill>
              <a:srgbClr val="006DB8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亲本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1</a:t>
            </a: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：</a:t>
            </a:r>
            <a:r>
              <a:rPr lang="en-US" altLang="zh-CN" b="1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[[8,1,2], [3,4,5], [6,7]]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    </a:t>
            </a:r>
          </a:p>
          <a:p>
            <a:pPr algn="ctr">
              <a:lnSpc>
                <a:spcPct val="150000"/>
              </a:lnSpc>
            </a:pP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亲本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2</a:t>
            </a: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：</a:t>
            </a:r>
            <a:r>
              <a:rPr lang="en-US" altLang="zh-CN" b="1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[[3,2,1], [4,8,5], [7], [6]]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C48B7EE-8C17-F13C-54CC-5D7045F66441}"/>
              </a:ext>
            </a:extLst>
          </p:cNvPr>
          <p:cNvSpPr txBox="1"/>
          <p:nvPr/>
        </p:nvSpPr>
        <p:spPr>
          <a:xfrm>
            <a:off x="3452883" y="2696767"/>
            <a:ext cx="4756245" cy="966931"/>
          </a:xfrm>
          <a:prstGeom prst="roundRect">
            <a:avLst/>
          </a:prstGeom>
          <a:noFill/>
          <a:ln w="28575">
            <a:solidFill>
              <a:srgbClr val="006DB8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亲本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1</a:t>
            </a: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：</a:t>
            </a:r>
            <a:r>
              <a:rPr lang="en-US" altLang="zh-CN" b="1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[[3,4,5], [6,7]]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    </a:t>
            </a:r>
          </a:p>
          <a:p>
            <a:pPr algn="ctr">
              <a:lnSpc>
                <a:spcPct val="150000"/>
              </a:lnSpc>
            </a:pP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  亲本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2</a:t>
            </a: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：</a:t>
            </a:r>
            <a:r>
              <a:rPr lang="en-US" altLang="zh-CN" b="1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[[3,2,1], [4,8,5], [7], [6]]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9DBE9A77-D7FE-0D52-31BD-31A2B52F9485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5831006" y="2213302"/>
            <a:ext cx="1" cy="483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605AB8D7-004A-B138-D44A-BCB6835CB2F5}"/>
              </a:ext>
            </a:extLst>
          </p:cNvPr>
          <p:cNvSpPr txBox="1"/>
          <p:nvPr/>
        </p:nvSpPr>
        <p:spPr>
          <a:xfrm>
            <a:off x="5831004" y="2328617"/>
            <a:ext cx="2809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随机挑选亲本</a:t>
            </a:r>
            <a:r>
              <a:rPr lang="en-US" altLang="zh-CN" sz="1200" dirty="0"/>
              <a:t>1</a:t>
            </a:r>
            <a:r>
              <a:rPr lang="zh-CN" altLang="en-US" sz="1200" dirty="0"/>
              <a:t>路径子集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038D34C-2C73-5A47-11CE-2CAEFB802BA7}"/>
              </a:ext>
            </a:extLst>
          </p:cNvPr>
          <p:cNvSpPr txBox="1"/>
          <p:nvPr/>
        </p:nvSpPr>
        <p:spPr>
          <a:xfrm>
            <a:off x="3452881" y="4147163"/>
            <a:ext cx="4756245" cy="966931"/>
          </a:xfrm>
          <a:prstGeom prst="roundRect">
            <a:avLst/>
          </a:prstGeom>
          <a:noFill/>
          <a:ln w="28575">
            <a:solidFill>
              <a:srgbClr val="006DB8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亲本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1</a:t>
            </a: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：</a:t>
            </a:r>
            <a:r>
              <a:rPr lang="en-US" altLang="zh-CN" b="1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[[3,4,5], [6,7]]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    </a:t>
            </a:r>
          </a:p>
          <a:p>
            <a:pPr algn="ctr">
              <a:lnSpc>
                <a:spcPct val="150000"/>
              </a:lnSpc>
            </a:pP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亲本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2</a:t>
            </a: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：</a:t>
            </a:r>
            <a:r>
              <a:rPr lang="en-US" altLang="zh-CN" b="1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[[2,1], [8]]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111D13-55B3-5997-C8AF-3699E20C2D7F}"/>
              </a:ext>
            </a:extLst>
          </p:cNvPr>
          <p:cNvSpPr txBox="1"/>
          <p:nvPr/>
        </p:nvSpPr>
        <p:spPr>
          <a:xfrm>
            <a:off x="5831004" y="3766930"/>
            <a:ext cx="2809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剔除亲本</a:t>
            </a:r>
            <a:r>
              <a:rPr lang="en-US" altLang="zh-CN" sz="1200" dirty="0"/>
              <a:t>2</a:t>
            </a:r>
            <a:r>
              <a:rPr lang="zh-CN" altLang="en-US" sz="1200" dirty="0"/>
              <a:t>中的重复元素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3FD82E8-1D95-9B69-A9E9-88CC77E803E3}"/>
              </a:ext>
            </a:extLst>
          </p:cNvPr>
          <p:cNvSpPr txBox="1"/>
          <p:nvPr/>
        </p:nvSpPr>
        <p:spPr>
          <a:xfrm>
            <a:off x="3452881" y="5597559"/>
            <a:ext cx="4756245" cy="507231"/>
          </a:xfrm>
          <a:prstGeom prst="roundRect">
            <a:avLst/>
          </a:prstGeom>
          <a:noFill/>
          <a:ln w="28575">
            <a:solidFill>
              <a:srgbClr val="006DB8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子代个体：</a:t>
            </a:r>
            <a:r>
              <a:rPr lang="en-US" altLang="zh-CN" b="1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[[8,1,2], [3,4,5], [6,7]]</a:t>
            </a:r>
            <a:r>
              <a:rPr lang="en-US" altLang="zh-CN" spc="150" noProof="1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    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6B8F3C5-EBD1-CF57-5302-1253D179E46B}"/>
              </a:ext>
            </a:extLst>
          </p:cNvPr>
          <p:cNvSpPr txBox="1"/>
          <p:nvPr/>
        </p:nvSpPr>
        <p:spPr>
          <a:xfrm>
            <a:off x="5881617" y="5217326"/>
            <a:ext cx="2809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组合产生子代个体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BA57F47F-1F6B-4F8A-D085-FF0AED3B4634}"/>
              </a:ext>
            </a:extLst>
          </p:cNvPr>
          <p:cNvCxnSpPr>
            <a:stCxn id="11" idx="2"/>
            <a:endCxn id="15" idx="0"/>
          </p:cNvCxnSpPr>
          <p:nvPr/>
        </p:nvCxnSpPr>
        <p:spPr>
          <a:xfrm flipH="1">
            <a:off x="5831004" y="3663698"/>
            <a:ext cx="2" cy="483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276444D6-2825-46A2-5810-140B696AE08F}"/>
              </a:ext>
            </a:extLst>
          </p:cNvPr>
          <p:cNvCxnSpPr>
            <a:stCxn id="15" idx="2"/>
            <a:endCxn id="18" idx="0"/>
          </p:cNvCxnSpPr>
          <p:nvPr/>
        </p:nvCxnSpPr>
        <p:spPr>
          <a:xfrm>
            <a:off x="5831004" y="5114094"/>
            <a:ext cx="0" cy="483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259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672E1F0-CEA2-E39D-B0B7-DB0888589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改进方法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C84B648-3EA9-03A7-E685-9AD624D7A143}"/>
              </a:ext>
            </a:extLst>
          </p:cNvPr>
          <p:cNvSpPr txBox="1"/>
          <p:nvPr/>
        </p:nvSpPr>
        <p:spPr>
          <a:xfrm>
            <a:off x="552733" y="1238336"/>
            <a:ext cx="2709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/>
              <a:t>改进变异算子</a:t>
            </a:r>
            <a:endParaRPr lang="en-US" altLang="zh-CN" sz="2800" baseline="30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DFC6892-7EE6-E0CC-F0A8-AB45D0556837}"/>
              </a:ext>
            </a:extLst>
          </p:cNvPr>
          <p:cNvSpPr txBox="1"/>
          <p:nvPr/>
        </p:nvSpPr>
        <p:spPr>
          <a:xfrm>
            <a:off x="893929" y="1909597"/>
            <a:ext cx="10290412" cy="4203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变异 </a:t>
            </a:r>
            <a:r>
              <a:rPr lang="en-US" altLang="zh-C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1</a:t>
            </a: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：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约束路线反转变异（</a:t>
            </a:r>
            <a:r>
              <a:rPr lang="en-US" altLang="zh-CN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Constrained Route Reversal Mutation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）。</a:t>
            </a:r>
          </a:p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变异 </a:t>
            </a:r>
            <a:r>
              <a:rPr lang="en-US" altLang="zh-C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2</a:t>
            </a: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：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一种启发式引导操作。在每个子路线中，如果当前客户到下一个客户的距离大于预定义的阈值，从该客户开始切断子路线中的客户点。在完整路线的末尾添加一个被移除的客户作为一个子路线，并停止变异。这被称为通过检查客户点的距离阈值来添加额外的启发式，指导算法在大型解决方案空间中探索新的高效特征。</a:t>
            </a:r>
          </a:p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变异 </a:t>
            </a:r>
            <a:r>
              <a:rPr lang="en-US" altLang="zh-C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3</a:t>
            </a: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：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在完整路线中的每个客户点，根据</a:t>
            </a:r>
            <a:r>
              <a:rPr lang="zh-CN" altLang="en-US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合法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随机概率，一次交换两个客户。</a:t>
            </a:r>
          </a:p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变异 </a:t>
            </a:r>
            <a:r>
              <a:rPr lang="en-US" altLang="zh-C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4</a:t>
            </a: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：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在完整路线中的每个客户点，根据</a:t>
            </a:r>
            <a:r>
              <a:rPr lang="zh-CN" altLang="en-US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合法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随机概率，一次将当前客户移动到路线的末尾。</a:t>
            </a:r>
          </a:p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变异 </a:t>
            </a:r>
            <a:r>
              <a:rPr lang="en-US" altLang="zh-C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5</a:t>
            </a: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：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在每个子路线内部进行洗牌。</a:t>
            </a:r>
          </a:p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变异 </a:t>
            </a:r>
            <a:r>
              <a:rPr lang="en-US" altLang="zh-C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6</a:t>
            </a: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：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在每个子路线中的每个客户点，根据合法随机概率和特定指令，一次交换两个客户。</a:t>
            </a:r>
          </a:p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变异 </a:t>
            </a:r>
            <a:r>
              <a:rPr lang="en-US" altLang="zh-C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7</a:t>
            </a: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：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子路线的反转。</a:t>
            </a:r>
          </a:p>
        </p:txBody>
      </p:sp>
    </p:spTree>
    <p:extLst>
      <p:ext uri="{BB962C8B-B14F-4D97-AF65-F5344CB8AC3E}">
        <p14:creationId xmlns:p14="http://schemas.microsoft.com/office/powerpoint/2010/main" val="4132662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FC1564E-6785-B47D-5DA2-A12C92E9F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改进后结果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6CA59FD-9118-C331-D759-863E7A757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131" y="1499728"/>
            <a:ext cx="8611738" cy="453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910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40800D7B-1E23-BC15-5C96-44436479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数据集 </a:t>
            </a:r>
            <a:r>
              <a:rPr lang="en-US" altLang="zh-CN" dirty="0"/>
              <a:t>&amp; </a:t>
            </a:r>
            <a:r>
              <a:rPr lang="zh-CN" altLang="en-US" dirty="0"/>
              <a:t>算法对比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8B4E5A8-755B-8791-B61B-6C9E2A94B572}"/>
              </a:ext>
            </a:extLst>
          </p:cNvPr>
          <p:cNvSpPr txBox="1"/>
          <p:nvPr/>
        </p:nvSpPr>
        <p:spPr>
          <a:xfrm>
            <a:off x="3047499" y="1608038"/>
            <a:ext cx="6097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1" dirty="0"/>
              <a:t>Solomon's VRPTW Benchmark Problems</a:t>
            </a:r>
            <a:r>
              <a:rPr lang="en-US" altLang="zh-CN" baseline="30000" dirty="0"/>
              <a:t>[1]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98A33A9-449A-CC19-C3F4-D237C702D6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971362"/>
              </p:ext>
            </p:extLst>
          </p:nvPr>
        </p:nvGraphicFramePr>
        <p:xfrm>
          <a:off x="927468" y="2139391"/>
          <a:ext cx="103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3728">
                  <a:extLst>
                    <a:ext uri="{9D8B030D-6E8A-4147-A177-3AD203B41FA5}">
                      <a16:colId xmlns:a16="http://schemas.microsoft.com/office/drawing/2014/main" val="3940111063"/>
                    </a:ext>
                  </a:extLst>
                </a:gridCol>
                <a:gridCol w="1944804">
                  <a:extLst>
                    <a:ext uri="{9D8B030D-6E8A-4147-A177-3AD203B41FA5}">
                      <a16:colId xmlns:a16="http://schemas.microsoft.com/office/drawing/2014/main" val="2556073404"/>
                    </a:ext>
                  </a:extLst>
                </a:gridCol>
                <a:gridCol w="1885750">
                  <a:extLst>
                    <a:ext uri="{9D8B030D-6E8A-4147-A177-3AD203B41FA5}">
                      <a16:colId xmlns:a16="http://schemas.microsoft.com/office/drawing/2014/main" val="189785703"/>
                    </a:ext>
                  </a:extLst>
                </a:gridCol>
                <a:gridCol w="3282782">
                  <a:extLst>
                    <a:ext uri="{9D8B030D-6E8A-4147-A177-3AD203B41FA5}">
                      <a16:colId xmlns:a16="http://schemas.microsoft.com/office/drawing/2014/main" val="505947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Problem Set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Clustered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Random &amp; Clustered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5920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短调度窗口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R1-type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C1-type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RC1-type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0738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长调度窗口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R2-type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C2-type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RC2-type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4363835"/>
                  </a:ext>
                </a:extLst>
              </a:tr>
            </a:tbl>
          </a:graphicData>
        </a:graphic>
      </p:graphicFrame>
      <p:sp>
        <p:nvSpPr>
          <p:cNvPr id="10" name="标题 23">
            <a:extLst>
              <a:ext uri="{FF2B5EF4-FFF2-40B4-BE49-F238E27FC236}">
                <a16:creationId xmlns:a16="http://schemas.microsoft.com/office/drawing/2014/main" id="{D19D879B-BADE-FA58-4BDE-5D39D40E3D7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420690" y="6286500"/>
            <a:ext cx="6221412" cy="219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0000"/>
              </a:lnSpc>
              <a:spcAft>
                <a:spcPts val="300"/>
              </a:spcAft>
              <a:buFont typeface="Wingdings" panose="05000000000000000000" pitchFamily="2" charset="2"/>
              <a:buChar char="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en-US" altLang="zh-CN" sz="900" dirty="0">
                <a:solidFill>
                  <a:srgbClr val="A6A6A6"/>
                </a:solidFill>
              </a:rPr>
              <a:t>[1] http://web.cba.neu.edu/~msolomon/problems.htm</a:t>
            </a:r>
            <a:endParaRPr lang="zh-CN" altLang="en-US" sz="900" dirty="0">
              <a:solidFill>
                <a:srgbClr val="A6A6A6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E14BA3D-88FE-B381-37D1-E0EBF1305220}"/>
              </a:ext>
            </a:extLst>
          </p:cNvPr>
          <p:cNvSpPr txBox="1"/>
          <p:nvPr/>
        </p:nvSpPr>
        <p:spPr>
          <a:xfrm>
            <a:off x="2763672" y="3937379"/>
            <a:ext cx="67146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蚁群算法在具有明显聚类分布的数据上表现更优</a:t>
            </a:r>
            <a:r>
              <a:rPr lang="en-US" altLang="zh-CN" dirty="0"/>
              <a:t>(C1,C2)</a:t>
            </a:r>
          </a:p>
          <a:p>
            <a:endParaRPr lang="en-US" altLang="zh-CN" dirty="0"/>
          </a:p>
          <a:p>
            <a:r>
              <a:rPr lang="zh-CN" altLang="en-US" dirty="0"/>
              <a:t>遗传算法则在随机分布数据上表现更优</a:t>
            </a:r>
            <a:r>
              <a:rPr lang="en-US" altLang="zh-CN" dirty="0"/>
              <a:t>(R1,R2,RC1,RC2)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69691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04E1E71-B617-EF60-ACE8-F1C68CA1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1">
                <a:extLst>
                  <a:ext uri="{FF2B5EF4-FFF2-40B4-BE49-F238E27FC236}">
                    <a16:creationId xmlns:a16="http://schemas.microsoft.com/office/drawing/2014/main" id="{5F010184-82CB-6E80-B8AB-3C8E1932CF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400" y="1200840"/>
                <a:ext cx="10969200" cy="51366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zh-CN" altLang="en-US" dirty="0"/>
                  <a:t>对蚁群算法在</a:t>
                </a:r>
                <a:r>
                  <a:rPr lang="en-US" altLang="zh-CN" dirty="0"/>
                  <a:t>VRPTW</a:t>
                </a:r>
                <a:r>
                  <a:rPr lang="zh-CN" altLang="en-US" dirty="0"/>
                  <a:t>问题的影响</a:t>
                </a:r>
              </a:p>
            </p:txBody>
          </p:sp>
        </mc:Choice>
        <mc:Fallback xmlns="">
          <p:sp>
            <p:nvSpPr>
              <p:cNvPr id="4" name="内容占位符 1">
                <a:extLst>
                  <a:ext uri="{FF2B5EF4-FFF2-40B4-BE49-F238E27FC236}">
                    <a16:creationId xmlns:a16="http://schemas.microsoft.com/office/drawing/2014/main" id="{5F010184-82CB-6E80-B8AB-3C8E1932CF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400" y="1200840"/>
                <a:ext cx="10969200" cy="51366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1FA2E791-5496-520F-27BC-3397694F9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270" y="1825045"/>
            <a:ext cx="5022850" cy="412088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A94139F-2ED6-0C8E-B728-A131DF5320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0820" y="1892902"/>
            <a:ext cx="4772850" cy="3985174"/>
          </a:xfrm>
          <a:prstGeom prst="rect">
            <a:avLst/>
          </a:prstGeom>
        </p:spPr>
      </p:pic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8BCC70D7-1BC0-CBA4-8EEB-4FE4728FADED}"/>
              </a:ext>
            </a:extLst>
          </p:cNvPr>
          <p:cNvSpPr txBox="1">
            <a:spLocks/>
          </p:cNvSpPr>
          <p:nvPr/>
        </p:nvSpPr>
        <p:spPr bwMode="auto">
          <a:xfrm>
            <a:off x="154200" y="5878076"/>
            <a:ext cx="6094200" cy="5136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2" name="内容占位符 1">
            <a:extLst>
              <a:ext uri="{FF2B5EF4-FFF2-40B4-BE49-F238E27FC236}">
                <a16:creationId xmlns:a16="http://schemas.microsoft.com/office/drawing/2014/main" id="{FC16DDDD-4BF5-EA85-114D-0F5B80EAD9BD}"/>
              </a:ext>
            </a:extLst>
          </p:cNvPr>
          <p:cNvSpPr txBox="1">
            <a:spLocks/>
          </p:cNvSpPr>
          <p:nvPr/>
        </p:nvSpPr>
        <p:spPr bwMode="auto">
          <a:xfrm>
            <a:off x="5943600" y="5878076"/>
            <a:ext cx="6094200" cy="5136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dirty="0"/>
              <a:t>(b)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1610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43">
            <a:extLst>
              <a:ext uri="{FF2B5EF4-FFF2-40B4-BE49-F238E27FC236}">
                <a16:creationId xmlns:a16="http://schemas.microsoft.com/office/drawing/2014/main" id="{00818BDF-D947-F3AC-F4CC-5FAFA52FF8A6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002588" y="206375"/>
            <a:ext cx="1658937" cy="70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0000"/>
              </a:lnSpc>
              <a:spcAft>
                <a:spcPts val="300"/>
              </a:spcAft>
              <a:buFont typeface="Wingdings" panose="05000000000000000000" pitchFamily="2" charset="2"/>
              <a:buChar char="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ct val="0"/>
              </a:spcAft>
              <a:buFontTx/>
              <a:buNone/>
            </a:pPr>
            <a:r>
              <a:rPr lang="zh-CN" altLang="en-US" sz="4000">
                <a:solidFill>
                  <a:srgbClr val="262626"/>
                </a:solidFill>
                <a:ea typeface="汉仪旗黑-85S" panose="00020600040101010101" pitchFamily="18" charset="-122"/>
                <a:sym typeface="Arial" panose="020B0604020202020204" pitchFamily="34" charset="0"/>
              </a:rPr>
              <a:t>目录</a:t>
            </a:r>
          </a:p>
        </p:txBody>
      </p:sp>
      <p:grpSp>
        <p:nvGrpSpPr>
          <p:cNvPr id="8195" name="组合 1">
            <a:extLst>
              <a:ext uri="{FF2B5EF4-FFF2-40B4-BE49-F238E27FC236}">
                <a16:creationId xmlns:a16="http://schemas.microsoft.com/office/drawing/2014/main" id="{E171A53F-A976-B76D-513D-F1DD946A01B6}"/>
              </a:ext>
            </a:extLst>
          </p:cNvPr>
          <p:cNvGrpSpPr>
            <a:grpSpLocks/>
          </p:cNvGrpSpPr>
          <p:nvPr/>
        </p:nvGrpSpPr>
        <p:grpSpPr bwMode="auto">
          <a:xfrm>
            <a:off x="6865938" y="1047750"/>
            <a:ext cx="4397375" cy="787400"/>
            <a:chOff x="2891" y="2630"/>
            <a:chExt cx="6926" cy="1240"/>
          </a:xfrm>
        </p:grpSpPr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DAD6E0B9-0AB5-C545-DA0F-1E16A72D76DF}"/>
                </a:ext>
              </a:extLst>
            </p:cNvPr>
            <p:cNvSpPr txBox="1"/>
            <p:nvPr>
              <p:custDataLst>
                <p:tags r:id="rId15"/>
              </p:custDataLst>
            </p:nvPr>
          </p:nvSpPr>
          <p:spPr>
            <a:xfrm>
              <a:off x="4406" y="2750"/>
              <a:ext cx="5411" cy="790"/>
            </a:xfrm>
            <a:prstGeom prst="rect">
              <a:avLst/>
            </a:prstGeom>
            <a:noFill/>
          </p:spPr>
          <p:txBody>
            <a:bodyPr bIns="0" anchor="b">
              <a:normAutofit lnSpcReduction="10000"/>
            </a:bodyPr>
            <a:lstStyle/>
            <a:p>
              <a:pPr eaLnBrk="1" fontAlgn="auto" hangingPunct="1">
                <a:lnSpc>
                  <a:spcPct val="120000"/>
                </a:lnSpc>
                <a:defRPr/>
              </a:pPr>
              <a:r>
                <a:rPr lang="zh-CN" altLang="en-US" sz="2800" b="1" spc="200" noProof="1">
                  <a:solidFill>
                    <a:schemeClr val="tx1">
                      <a:lumMod val="85000"/>
                      <a:lumOff val="15000"/>
                    </a:schemeClr>
                  </a:solidFill>
                  <a:sym typeface="Arial" panose="020B0604020202020204" pitchFamily="34" charset="0"/>
                </a:rPr>
                <a:t>问题描述</a:t>
              </a:r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43DA651B-5AB5-056D-CC62-9D493C01A146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2891" y="2719"/>
              <a:ext cx="1120" cy="822"/>
            </a:xfrm>
            <a:prstGeom prst="rect">
              <a:avLst/>
            </a:prstGeom>
            <a:noFill/>
          </p:spPr>
          <p:txBody>
            <a:bodyPr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defRPr/>
              </a:pPr>
              <a:r>
                <a:rPr lang="en-US" altLang="zh-CN" sz="2800" b="1" spc="300" noProof="1">
                  <a:solidFill>
                    <a:srgbClr val="006DB8"/>
                  </a:solidFill>
                  <a:cs typeface="+mj-lt"/>
                  <a:sym typeface="Arial" panose="020B0604020202020204" pitchFamily="34" charset="0"/>
                </a:rPr>
                <a:t>01</a:t>
              </a:r>
            </a:p>
          </p:txBody>
        </p: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FBA54C7E-AA24-8D41-C485-1B7B1EF3C66E}"/>
                </a:ext>
              </a:extLst>
            </p:cNvPr>
            <p:cNvCxnSpPr/>
            <p:nvPr>
              <p:custDataLst>
                <p:tags r:id="rId17"/>
              </p:custDataLst>
            </p:nvPr>
          </p:nvCxnSpPr>
          <p:spPr>
            <a:xfrm>
              <a:off x="4076" y="2630"/>
              <a:ext cx="0" cy="1240"/>
            </a:xfrm>
            <a:prstGeom prst="line">
              <a:avLst/>
            </a:prstGeom>
            <a:ln w="69850">
              <a:solidFill>
                <a:srgbClr val="2884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96" name="组合 2">
            <a:extLst>
              <a:ext uri="{FF2B5EF4-FFF2-40B4-BE49-F238E27FC236}">
                <a16:creationId xmlns:a16="http://schemas.microsoft.com/office/drawing/2014/main" id="{12AD4E91-A2DB-EE00-F8DD-E3043D7D28E4}"/>
              </a:ext>
            </a:extLst>
          </p:cNvPr>
          <p:cNvGrpSpPr>
            <a:grpSpLocks/>
          </p:cNvGrpSpPr>
          <p:nvPr/>
        </p:nvGrpSpPr>
        <p:grpSpPr bwMode="auto">
          <a:xfrm>
            <a:off x="6865938" y="2233613"/>
            <a:ext cx="4397375" cy="787400"/>
            <a:chOff x="2891" y="4575"/>
            <a:chExt cx="6926" cy="1241"/>
          </a:xfrm>
        </p:grpSpPr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EF396FFF-FCBB-303C-7FAA-6A7EBE6E0F1B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2891" y="4784"/>
              <a:ext cx="1120" cy="822"/>
            </a:xfrm>
            <a:prstGeom prst="rect">
              <a:avLst/>
            </a:prstGeom>
            <a:noFill/>
          </p:spPr>
          <p:txBody>
            <a:bodyPr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defRPr/>
              </a:pPr>
              <a:r>
                <a:rPr lang="en-US" altLang="zh-CN" sz="2800" b="1" spc="300" noProof="1">
                  <a:solidFill>
                    <a:srgbClr val="006DB8"/>
                  </a:solidFill>
                  <a:cs typeface="+mj-lt"/>
                  <a:sym typeface="Arial" panose="020B0604020202020204" pitchFamily="34" charset="0"/>
                </a:rPr>
                <a:t>02</a:t>
              </a:r>
            </a:p>
          </p:txBody>
        </p: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C9407922-F0B0-5BF7-056A-69F70879211A}"/>
                </a:ext>
              </a:extLst>
            </p:cNvPr>
            <p:cNvCxnSpPr/>
            <p:nvPr>
              <p:custDataLst>
                <p:tags r:id="rId13"/>
              </p:custDataLst>
            </p:nvPr>
          </p:nvCxnSpPr>
          <p:spPr>
            <a:xfrm>
              <a:off x="4076" y="4575"/>
              <a:ext cx="0" cy="1241"/>
            </a:xfrm>
            <a:prstGeom prst="line">
              <a:avLst/>
            </a:prstGeom>
            <a:ln w="69850">
              <a:solidFill>
                <a:srgbClr val="2884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7E5EA17F-3668-EE46-C509-6836EAD72820}"/>
                </a:ext>
              </a:extLst>
            </p:cNvPr>
            <p:cNvSpPr txBox="1"/>
            <p:nvPr>
              <p:custDataLst>
                <p:tags r:id="rId14"/>
              </p:custDataLst>
            </p:nvPr>
          </p:nvSpPr>
          <p:spPr>
            <a:xfrm>
              <a:off x="4406" y="4785"/>
              <a:ext cx="5411" cy="791"/>
            </a:xfrm>
            <a:prstGeom prst="rect">
              <a:avLst/>
            </a:prstGeom>
            <a:noFill/>
          </p:spPr>
          <p:txBody>
            <a:bodyPr bIns="0" anchor="b">
              <a:normAutofit lnSpcReduction="10000"/>
            </a:bodyPr>
            <a:lstStyle/>
            <a:p>
              <a:pPr eaLnBrk="1" fontAlgn="auto" hangingPunct="1">
                <a:lnSpc>
                  <a:spcPct val="120000"/>
                </a:lnSpc>
                <a:defRPr/>
              </a:pPr>
              <a:r>
                <a:rPr lang="zh-CN" altLang="en-US" sz="2800" b="1" spc="200" noProof="1">
                  <a:solidFill>
                    <a:schemeClr val="tx1">
                      <a:lumMod val="85000"/>
                      <a:lumOff val="15000"/>
                    </a:schemeClr>
                  </a:solidFill>
                  <a:sym typeface="Arial" panose="020B0604020202020204" pitchFamily="34" charset="0"/>
                </a:rPr>
                <a:t>问题分析</a:t>
              </a:r>
            </a:p>
          </p:txBody>
        </p:sp>
      </p:grpSp>
      <p:grpSp>
        <p:nvGrpSpPr>
          <p:cNvPr id="8197" name="组合 3">
            <a:extLst>
              <a:ext uri="{FF2B5EF4-FFF2-40B4-BE49-F238E27FC236}">
                <a16:creationId xmlns:a16="http://schemas.microsoft.com/office/drawing/2014/main" id="{60A66A47-E758-59E6-9D61-74D06DAB0160}"/>
              </a:ext>
            </a:extLst>
          </p:cNvPr>
          <p:cNvGrpSpPr>
            <a:grpSpLocks/>
          </p:cNvGrpSpPr>
          <p:nvPr/>
        </p:nvGrpSpPr>
        <p:grpSpPr bwMode="auto">
          <a:xfrm>
            <a:off x="6865938" y="3395663"/>
            <a:ext cx="4310062" cy="787400"/>
            <a:chOff x="2891" y="6520"/>
            <a:chExt cx="6790" cy="1240"/>
          </a:xfrm>
        </p:grpSpPr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2B188D45-02BE-238E-992F-57E2042E4497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2891" y="6729"/>
              <a:ext cx="1120" cy="822"/>
            </a:xfrm>
            <a:prstGeom prst="rect">
              <a:avLst/>
            </a:prstGeom>
            <a:noFill/>
          </p:spPr>
          <p:txBody>
            <a:bodyPr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defRPr/>
              </a:pPr>
              <a:r>
                <a:rPr lang="en-US" altLang="zh-CN" sz="2800" b="1" spc="300" noProof="1">
                  <a:solidFill>
                    <a:srgbClr val="006DB8"/>
                  </a:solidFill>
                  <a:cs typeface="+mj-lt"/>
                  <a:sym typeface="Arial" panose="020B0604020202020204" pitchFamily="34" charset="0"/>
                </a:rPr>
                <a:t>03</a:t>
              </a:r>
            </a:p>
          </p:txBody>
        </p: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3A13EB2-ED2C-A4C6-E1B6-EF08D08204A5}"/>
                </a:ext>
              </a:extLst>
            </p:cNvPr>
            <p:cNvCxnSpPr/>
            <p:nvPr>
              <p:custDataLst>
                <p:tags r:id="rId10"/>
              </p:custDataLst>
            </p:nvPr>
          </p:nvCxnSpPr>
          <p:spPr>
            <a:xfrm>
              <a:off x="4074" y="6520"/>
              <a:ext cx="0" cy="1240"/>
            </a:xfrm>
            <a:prstGeom prst="line">
              <a:avLst/>
            </a:prstGeom>
            <a:ln w="69850">
              <a:solidFill>
                <a:srgbClr val="2884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DE562D3F-A126-350B-BB78-4A0B9611E455}"/>
                </a:ext>
              </a:extLst>
            </p:cNvPr>
            <p:cNvSpPr txBox="1"/>
            <p:nvPr>
              <p:custDataLst>
                <p:tags r:id="rId11"/>
              </p:custDataLst>
            </p:nvPr>
          </p:nvSpPr>
          <p:spPr>
            <a:xfrm>
              <a:off x="4272" y="6745"/>
              <a:ext cx="5409" cy="790"/>
            </a:xfrm>
            <a:prstGeom prst="rect">
              <a:avLst/>
            </a:prstGeom>
            <a:noFill/>
          </p:spPr>
          <p:txBody>
            <a:bodyPr bIns="0" anchor="b">
              <a:normAutofit lnSpcReduction="10000"/>
            </a:bodyPr>
            <a:lstStyle/>
            <a:p>
              <a:pPr eaLnBrk="1" fontAlgn="auto" hangingPunct="1">
                <a:lnSpc>
                  <a:spcPct val="120000"/>
                </a:lnSpc>
                <a:defRPr/>
              </a:pPr>
              <a:r>
                <a:rPr lang="zh-CN" altLang="en-US" sz="2800" b="1" spc="200" noProof="1">
                  <a:solidFill>
                    <a:schemeClr val="tx1">
                      <a:lumMod val="85000"/>
                      <a:lumOff val="15000"/>
                    </a:schemeClr>
                  </a:solidFill>
                  <a:sym typeface="Arial" panose="020B0604020202020204" pitchFamily="34" charset="0"/>
                </a:rPr>
                <a:t>蚁群算法求解</a:t>
              </a:r>
            </a:p>
          </p:txBody>
        </p:sp>
      </p:grpSp>
      <p:grpSp>
        <p:nvGrpSpPr>
          <p:cNvPr id="8198" name="组合 4">
            <a:extLst>
              <a:ext uri="{FF2B5EF4-FFF2-40B4-BE49-F238E27FC236}">
                <a16:creationId xmlns:a16="http://schemas.microsoft.com/office/drawing/2014/main" id="{2E731188-F8AC-FE39-DBE7-81F858FEBB14}"/>
              </a:ext>
            </a:extLst>
          </p:cNvPr>
          <p:cNvGrpSpPr>
            <a:grpSpLocks/>
          </p:cNvGrpSpPr>
          <p:nvPr/>
        </p:nvGrpSpPr>
        <p:grpSpPr bwMode="auto">
          <a:xfrm>
            <a:off x="6865938" y="4587875"/>
            <a:ext cx="4483100" cy="787400"/>
            <a:chOff x="2891" y="8465"/>
            <a:chExt cx="7062" cy="1240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C140E2E5-0219-D42D-84C3-4B2623A2D22E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2891" y="8674"/>
              <a:ext cx="1120" cy="822"/>
            </a:xfrm>
            <a:prstGeom prst="rect">
              <a:avLst/>
            </a:prstGeom>
            <a:noFill/>
          </p:spPr>
          <p:txBody>
            <a:bodyPr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defRPr/>
              </a:pPr>
              <a:r>
                <a:rPr lang="en-US" altLang="zh-CN" sz="2800" b="1" spc="300" noProof="1">
                  <a:solidFill>
                    <a:srgbClr val="006DB8"/>
                  </a:solidFill>
                  <a:cs typeface="+mj-lt"/>
                  <a:sym typeface="Arial" panose="020B0604020202020204" pitchFamily="34" charset="0"/>
                </a:rPr>
                <a:t>04</a:t>
              </a:r>
            </a:p>
          </p:txBody>
        </p: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79A28D25-9485-BF0C-B916-87BFA78D4CD2}"/>
                </a:ext>
              </a:extLst>
            </p:cNvPr>
            <p:cNvCxnSpPr/>
            <p:nvPr>
              <p:custDataLst>
                <p:tags r:id="rId7"/>
              </p:custDataLst>
            </p:nvPr>
          </p:nvCxnSpPr>
          <p:spPr>
            <a:xfrm>
              <a:off x="4074" y="8465"/>
              <a:ext cx="0" cy="1240"/>
            </a:xfrm>
            <a:prstGeom prst="line">
              <a:avLst/>
            </a:prstGeom>
            <a:ln w="69850">
              <a:solidFill>
                <a:srgbClr val="2884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313C47EA-4717-CAC3-B512-7CF5EFAD16C9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>
            <a:xfrm>
              <a:off x="4271" y="8465"/>
              <a:ext cx="5682" cy="893"/>
            </a:xfrm>
            <a:prstGeom prst="rect">
              <a:avLst/>
            </a:prstGeom>
            <a:noFill/>
          </p:spPr>
          <p:txBody>
            <a:bodyPr bIns="0" anchor="b">
              <a:normAutofit/>
            </a:bodyPr>
            <a:lstStyle/>
            <a:p>
              <a:pPr eaLnBrk="1" fontAlgn="auto" hangingPunct="1">
                <a:lnSpc>
                  <a:spcPct val="120000"/>
                </a:lnSpc>
                <a:defRPr/>
              </a:pPr>
              <a:r>
                <a:rPr lang="zh-CN" altLang="en-US" sz="2800" b="1" spc="200" noProof="1">
                  <a:solidFill>
                    <a:schemeClr val="tx1">
                      <a:lumMod val="85000"/>
                      <a:lumOff val="15000"/>
                    </a:schemeClr>
                  </a:solidFill>
                  <a:sym typeface="Arial" panose="020B0604020202020204" pitchFamily="34" charset="0"/>
                </a:rPr>
                <a:t>遗传算法求解</a:t>
              </a:r>
            </a:p>
          </p:txBody>
        </p:sp>
      </p:grpSp>
      <p:grpSp>
        <p:nvGrpSpPr>
          <p:cNvPr id="8199" name="组合 4">
            <a:extLst>
              <a:ext uri="{FF2B5EF4-FFF2-40B4-BE49-F238E27FC236}">
                <a16:creationId xmlns:a16="http://schemas.microsoft.com/office/drawing/2014/main" id="{6404D99C-017F-6EB8-6DE5-70006AF7F253}"/>
              </a:ext>
            </a:extLst>
          </p:cNvPr>
          <p:cNvGrpSpPr>
            <a:grpSpLocks/>
          </p:cNvGrpSpPr>
          <p:nvPr/>
        </p:nvGrpSpPr>
        <p:grpSpPr bwMode="auto">
          <a:xfrm>
            <a:off x="6865938" y="5780088"/>
            <a:ext cx="4483100" cy="787400"/>
            <a:chOff x="2891" y="8465"/>
            <a:chExt cx="7062" cy="1240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7525F7FC-762B-11A6-A336-7278DC938E48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2891" y="8674"/>
              <a:ext cx="1120" cy="822"/>
            </a:xfrm>
            <a:prstGeom prst="rect">
              <a:avLst/>
            </a:prstGeom>
            <a:noFill/>
          </p:spPr>
          <p:txBody>
            <a:bodyPr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defRPr/>
              </a:pPr>
              <a:r>
                <a:rPr lang="en-US" altLang="zh-CN" sz="2800" b="1" spc="300" noProof="1">
                  <a:solidFill>
                    <a:srgbClr val="006DB8"/>
                  </a:solidFill>
                  <a:cs typeface="+mj-lt"/>
                  <a:sym typeface="Arial" panose="020B0604020202020204" pitchFamily="34" charset="0"/>
                </a:rPr>
                <a:t>05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A194C0BC-4C99-1500-599B-4227FDBB8B43}"/>
                </a:ext>
              </a:extLst>
            </p:cNvPr>
            <p:cNvCxnSpPr/>
            <p:nvPr>
              <p:custDataLst>
                <p:tags r:id="rId4"/>
              </p:custDataLst>
            </p:nvPr>
          </p:nvCxnSpPr>
          <p:spPr>
            <a:xfrm>
              <a:off x="4074" y="8465"/>
              <a:ext cx="0" cy="1240"/>
            </a:xfrm>
            <a:prstGeom prst="line">
              <a:avLst/>
            </a:prstGeom>
            <a:ln w="69850">
              <a:solidFill>
                <a:srgbClr val="2884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FBC7D9B-F861-5811-173D-E85E1D4A1A28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4271" y="8465"/>
              <a:ext cx="5682" cy="892"/>
            </a:xfrm>
            <a:prstGeom prst="rect">
              <a:avLst/>
            </a:prstGeom>
            <a:noFill/>
          </p:spPr>
          <p:txBody>
            <a:bodyPr bIns="0" anchor="b">
              <a:normAutofit/>
            </a:bodyPr>
            <a:lstStyle/>
            <a:p>
              <a:pPr eaLnBrk="1" fontAlgn="auto" hangingPunct="1">
                <a:lnSpc>
                  <a:spcPct val="120000"/>
                </a:lnSpc>
                <a:defRPr/>
              </a:pPr>
              <a:r>
                <a:rPr lang="zh-CN" altLang="en-US" sz="2800" b="1" spc="200" noProof="1">
                  <a:solidFill>
                    <a:schemeClr val="tx1">
                      <a:lumMod val="85000"/>
                      <a:lumOff val="15000"/>
                    </a:schemeClr>
                  </a:solidFill>
                  <a:sym typeface="Arial" panose="020B0604020202020204" pitchFamily="34" charset="0"/>
                </a:rPr>
                <a:t>实验与总结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04E1E71-B617-EF60-ACE8-F1C68CA1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1">
                <a:extLst>
                  <a:ext uri="{FF2B5EF4-FFF2-40B4-BE49-F238E27FC236}">
                    <a16:creationId xmlns:a16="http://schemas.microsoft.com/office/drawing/2014/main" id="{5F010184-82CB-6E80-B8AB-3C8E1932CF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400" y="1200840"/>
                <a:ext cx="10969200" cy="51366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zh-CN" altLang="en-US" dirty="0"/>
                  <a:t>对蚁群算法在</a:t>
                </a:r>
                <a:r>
                  <a:rPr lang="en-US" altLang="zh-CN" dirty="0"/>
                  <a:t>VRPTW</a:t>
                </a:r>
                <a:r>
                  <a:rPr lang="zh-CN" altLang="en-US" dirty="0"/>
                  <a:t>问题的影响</a:t>
                </a:r>
              </a:p>
            </p:txBody>
          </p:sp>
        </mc:Choice>
        <mc:Fallback xmlns="">
          <p:sp>
            <p:nvSpPr>
              <p:cNvPr id="4" name="内容占位符 1">
                <a:extLst>
                  <a:ext uri="{FF2B5EF4-FFF2-40B4-BE49-F238E27FC236}">
                    <a16:creationId xmlns:a16="http://schemas.microsoft.com/office/drawing/2014/main" id="{5F010184-82CB-6E80-B8AB-3C8E1932CF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400" y="1200840"/>
                <a:ext cx="10969200" cy="51366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8BCC70D7-1BC0-CBA4-8EEB-4FE4728FADED}"/>
              </a:ext>
            </a:extLst>
          </p:cNvPr>
          <p:cNvSpPr txBox="1">
            <a:spLocks/>
          </p:cNvSpPr>
          <p:nvPr/>
        </p:nvSpPr>
        <p:spPr bwMode="auto">
          <a:xfrm>
            <a:off x="154200" y="5878076"/>
            <a:ext cx="6094200" cy="5136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dirty="0"/>
              <a:t>Mean-Best cost</a:t>
            </a:r>
            <a:endParaRPr lang="zh-CN" altLang="en-US" dirty="0"/>
          </a:p>
        </p:txBody>
      </p:sp>
      <p:sp>
        <p:nvSpPr>
          <p:cNvPr id="12" name="内容占位符 1">
            <a:extLst>
              <a:ext uri="{FF2B5EF4-FFF2-40B4-BE49-F238E27FC236}">
                <a16:creationId xmlns:a16="http://schemas.microsoft.com/office/drawing/2014/main" id="{FC16DDDD-4BF5-EA85-114D-0F5B80EAD9BD}"/>
              </a:ext>
            </a:extLst>
          </p:cNvPr>
          <p:cNvSpPr txBox="1">
            <a:spLocks/>
          </p:cNvSpPr>
          <p:nvPr/>
        </p:nvSpPr>
        <p:spPr bwMode="auto">
          <a:xfrm>
            <a:off x="5943600" y="5878076"/>
            <a:ext cx="6094200" cy="5136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dirty="0"/>
              <a:t>Mean difference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A752A1A-5048-92B4-60A5-76E8CCF23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675" y="1714500"/>
            <a:ext cx="4768849" cy="402260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0D9AC2A-27F7-7483-DDA0-33AE79DC1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98" y="1925955"/>
            <a:ext cx="4581204" cy="395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440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>
                <a:extLst>
                  <a:ext uri="{FF2B5EF4-FFF2-40B4-BE49-F238E27FC236}">
                    <a16:creationId xmlns:a16="http://schemas.microsoft.com/office/drawing/2014/main" id="{7839056D-8D86-2F72-DE25-41651F3518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CN" altLang="en-US" dirty="0"/>
                  <a:t>在</a:t>
                </a:r>
                <a:r>
                  <a:rPr lang="en-US" altLang="zh-CN" dirty="0"/>
                  <a:t>VRPTW</a:t>
                </a:r>
                <a:r>
                  <a:rPr lang="zh-CN" altLang="en-US" dirty="0"/>
                  <a:t>问题种，蚁群算法：</a:t>
                </a:r>
                <a:endParaRPr lang="en-US" altLang="zh-CN" dirty="0"/>
              </a:p>
              <a:p>
                <a:pPr marL="0" indent="0">
                  <a:buNone/>
                </a:pPr>
                <a:endParaRPr lang="en-US" altLang="zh-CN" dirty="0"/>
              </a:p>
              <a:p>
                <a:pPr marL="0" indent="0">
                  <a:buNone/>
                </a:pPr>
                <a:r>
                  <a:rPr lang="en-US" altLang="zh-CN" dirty="0"/>
                  <a:t>1</a:t>
                </a:r>
                <a:r>
                  <a:rPr lang="zh-CN" altLang="en-US" dirty="0"/>
                  <a:t>、最优值对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较为</m:t>
                    </m:r>
                  </m:oMath>
                </a14:m>
                <a:r>
                  <a:rPr lang="zh-CN" altLang="en-US" dirty="0"/>
                  <a:t>敏感，对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和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zh-CN" altLang="en-US" dirty="0"/>
                  <a:t>不敏感</a:t>
                </a:r>
                <a:endParaRPr lang="en-US" altLang="zh-CN" dirty="0"/>
              </a:p>
              <a:p>
                <a:pPr marL="0" indent="0">
                  <a:buNone/>
                </a:pPr>
                <a:endParaRPr lang="en-US" altLang="zh-CN" dirty="0"/>
              </a:p>
              <a:p>
                <a:pPr marL="0" indent="0">
                  <a:buNone/>
                </a:pPr>
                <a:r>
                  <a:rPr lang="en-US" altLang="zh-CN" dirty="0"/>
                  <a:t>2</a:t>
                </a:r>
                <a:r>
                  <a:rPr lang="zh-CN" altLang="en-US" dirty="0"/>
                  <a:t>、在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zh-CN" altLang="en-US" dirty="0"/>
                  <a:t>合适时，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zh-CN" altLang="en-US" dirty="0"/>
                  <a:t>会影响收敛速度</a:t>
                </a:r>
                <a:endParaRPr lang="en-US" altLang="zh-CN" dirty="0"/>
              </a:p>
              <a:p>
                <a:pPr marL="0" indent="0">
                  <a:buNone/>
                </a:pPr>
                <a:endParaRPr lang="en-US" altLang="zh-CN" dirty="0"/>
              </a:p>
              <a:p>
                <a:pPr marL="0" indent="0">
                  <a:buNone/>
                </a:pPr>
                <a:r>
                  <a:rPr lang="en-US" altLang="zh-CN" dirty="0"/>
                  <a:t>3</a:t>
                </a:r>
                <a:r>
                  <a:rPr lang="zh-CN" altLang="en-US" dirty="0"/>
                  <a:t>、该算法对于聚类情况明显的数据表现优秀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2" name="内容占位符 1">
                <a:extLst>
                  <a:ext uri="{FF2B5EF4-FFF2-40B4-BE49-F238E27FC236}">
                    <a16:creationId xmlns:a16="http://schemas.microsoft.com/office/drawing/2014/main" id="{7839056D-8D86-2F72-DE25-41651F3518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A4CBA69C-3259-9D41-6EC8-284526333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</p:spTree>
    <p:extLst>
      <p:ext uri="{BB962C8B-B14F-4D97-AF65-F5344CB8AC3E}">
        <p14:creationId xmlns:p14="http://schemas.microsoft.com/office/powerpoint/2010/main" val="122510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5B057C3-5F14-5E92-6B0E-127505681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多中心</a:t>
            </a:r>
            <a:r>
              <a:rPr lang="en-US" altLang="zh-CN" dirty="0"/>
              <a:t>VPR</a:t>
            </a:r>
            <a:r>
              <a:rPr lang="zh-CN" altLang="en-US" dirty="0"/>
              <a:t>：难收敛，难以处理中心切换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多层级</a:t>
            </a:r>
            <a:r>
              <a:rPr lang="en-US" altLang="zh-CN" dirty="0"/>
              <a:t>VPR</a:t>
            </a:r>
            <a:r>
              <a:rPr lang="zh-CN" altLang="en-US" dirty="0"/>
              <a:t>：可转换为多中心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多中心多车型：实际为多层级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7861DE5-3E4E-6553-86C4-70BB14C90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对问题变种的思考</a:t>
            </a:r>
          </a:p>
        </p:txBody>
      </p:sp>
    </p:spTree>
    <p:extLst>
      <p:ext uri="{BB962C8B-B14F-4D97-AF65-F5344CB8AC3E}">
        <p14:creationId xmlns:p14="http://schemas.microsoft.com/office/powerpoint/2010/main" val="34081533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548D860-6DEB-D93B-4FCE-106381C2A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330" y="1971663"/>
            <a:ext cx="10969200" cy="4759200"/>
          </a:xfrm>
        </p:spPr>
        <p:txBody>
          <a:bodyPr/>
          <a:lstStyle/>
          <a:p>
            <a:r>
              <a:rPr lang="zh-CN" altLang="en-US" dirty="0"/>
              <a:t>蚁群算法缺点：搜索时间较长，算法容易停滞</a:t>
            </a:r>
            <a:r>
              <a:rPr lang="en-US" altLang="zh-CN" dirty="0"/>
              <a:t>(</a:t>
            </a:r>
            <a:r>
              <a:rPr lang="zh-CN" altLang="en-US" dirty="0"/>
              <a:t>收敛到局部最优解</a:t>
            </a:r>
            <a:r>
              <a:rPr lang="en-US" altLang="zh-CN" dirty="0"/>
              <a:t>)</a:t>
            </a:r>
            <a:r>
              <a:rPr lang="zh-CN" altLang="en-US" dirty="0"/>
              <a:t>，过度依赖可见性；</a:t>
            </a:r>
            <a:endParaRPr lang="en-US" altLang="zh-CN" dirty="0"/>
          </a:p>
          <a:p>
            <a:r>
              <a:rPr lang="zh-CN" altLang="en-US" dirty="0"/>
              <a:t>解决方法：精英策略、最大最小蚁群、自适应挥发系数、结合局部最优搜索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遗传算法缺点：需要更优的编</a:t>
            </a:r>
            <a:r>
              <a:rPr lang="en-US" altLang="zh-CN" dirty="0"/>
              <a:t>\</a:t>
            </a:r>
            <a:r>
              <a:rPr lang="zh-CN" altLang="en-US" dirty="0"/>
              <a:t>解码方式。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48E079B-36B8-C081-F91F-956CD9269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对算法改进的思考</a:t>
            </a:r>
          </a:p>
        </p:txBody>
      </p:sp>
    </p:spTree>
    <p:extLst>
      <p:ext uri="{BB962C8B-B14F-4D97-AF65-F5344CB8AC3E}">
        <p14:creationId xmlns:p14="http://schemas.microsoft.com/office/powerpoint/2010/main" val="36250073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标题 1">
            <a:extLst>
              <a:ext uri="{FF2B5EF4-FFF2-40B4-BE49-F238E27FC236}">
                <a16:creationId xmlns:a16="http://schemas.microsoft.com/office/drawing/2014/main" id="{5EC64998-4BE7-5746-91BF-6BB5DE420420}"/>
              </a:ext>
            </a:extLst>
          </p:cNvPr>
          <p:cNvSpPr>
            <a:spLocks noGrp="1" noChangeArrowheads="1"/>
          </p:cNvSpPr>
          <p:nvPr>
            <p:ph type="title" idx="13"/>
            <p:custDataLst>
              <p:tags r:id="rId2"/>
            </p:custDataLst>
          </p:nvPr>
        </p:nvSpPr>
        <p:spPr>
          <a:xfrm>
            <a:off x="3200400" y="2728913"/>
            <a:ext cx="5791200" cy="1398587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b="1">
                <a:solidFill>
                  <a:srgbClr val="262626"/>
                </a:solidFill>
                <a:ea typeface="微软雅黑" panose="020B0503020204020204" pitchFamily="34" charset="-122"/>
              </a:rPr>
              <a:t>THANKS</a:t>
            </a:r>
            <a:endParaRPr b="1">
              <a:solidFill>
                <a:srgbClr val="262626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标题 2">
            <a:extLst>
              <a:ext uri="{FF2B5EF4-FFF2-40B4-BE49-F238E27FC236}">
                <a16:creationId xmlns:a16="http://schemas.microsoft.com/office/drawing/2014/main" id="{80EA4ABD-2BD3-E399-3F2B-2BC3297A4B0B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608013" y="384175"/>
            <a:ext cx="6873875" cy="706438"/>
          </a:xfrm>
        </p:spPr>
        <p:txBody>
          <a:bodyPr/>
          <a:lstStyle/>
          <a:p>
            <a:pPr fontAlgn="base">
              <a:defRPr/>
            </a:pPr>
            <a:r>
              <a:rPr lang="en-US" altLang="zh-CN" dirty="0">
                <a:sym typeface="微软雅黑" panose="020B0503020204020204" pitchFamily="34" charset="-122"/>
              </a:rPr>
              <a:t>VRPTW</a:t>
            </a:r>
            <a:endParaRPr dirty="0">
              <a:sym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989E0C9-CDA7-920F-FB44-EC0F5E1136A2}"/>
              </a:ext>
            </a:extLst>
          </p:cNvPr>
          <p:cNvSpPr txBox="1"/>
          <p:nvPr/>
        </p:nvSpPr>
        <p:spPr>
          <a:xfrm>
            <a:off x="1209175" y="1577279"/>
            <a:ext cx="95580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        </a:t>
            </a:r>
            <a:r>
              <a:rPr lang="en-US" altLang="zh-CN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VRPTW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（</a:t>
            </a:r>
            <a:r>
              <a:rPr lang="en-US" altLang="zh-CN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Vehicle Routing Problem with Time Windows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）是一种复杂的组合优化和数学规划问题，广泛应用于物流、配送和运输领域。该问题是经典的车辆路径问题（</a:t>
            </a:r>
            <a:r>
              <a:rPr lang="en-US" altLang="zh-CN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VRP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）的一个扩展，它在考虑车辆路线最小化成本的同时，还引入了</a:t>
            </a: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服务时间窗</a:t>
            </a: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的概念，即每个配送点或客户都有特定的时间范围，在这个时间内必须开始服务。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EA40FF7-49CF-EB21-B880-476C05AEB5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888" y="4840636"/>
            <a:ext cx="1525094" cy="115586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9BA98B3-D791-68AC-7602-AFD28C78B0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1752" y="3728837"/>
            <a:ext cx="800136" cy="81486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A420589-76ED-C23C-6BF8-9A4CA95308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6522" y="3421358"/>
            <a:ext cx="435366" cy="39927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ED91F82-8243-302C-8B00-4DDBCD4730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6658" y="3421358"/>
            <a:ext cx="800136" cy="81486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4854DDD-2571-1871-5C46-B31C69C425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1428" y="3113879"/>
            <a:ext cx="435366" cy="39927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115F651-86D7-9BCF-DBDF-2C1945283B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6266" y="3723566"/>
            <a:ext cx="800136" cy="81486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9CCB6583-EBFE-3829-2113-6E9ECFA07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1036" y="3416087"/>
            <a:ext cx="435366" cy="399274"/>
          </a:xfrm>
          <a:prstGeom prst="rect">
            <a:avLst/>
          </a:prstGeom>
        </p:spPr>
      </p:pic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068A170A-9280-C373-6075-40BB6B85B1DF}"/>
              </a:ext>
            </a:extLst>
          </p:cNvPr>
          <p:cNvCxnSpPr>
            <a:cxnSpLocks/>
            <a:endCxn id="15" idx="3"/>
          </p:cNvCxnSpPr>
          <p:nvPr/>
        </p:nvCxnSpPr>
        <p:spPr>
          <a:xfrm flipH="1" flipV="1">
            <a:off x="8646794" y="3828789"/>
            <a:ext cx="427604" cy="191380"/>
          </a:xfrm>
          <a:prstGeom prst="straightConnector1">
            <a:avLst/>
          </a:prstGeom>
          <a:ln w="28575"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D573F377-FBDF-B708-6CD5-5B2CDB0DBC54}"/>
              </a:ext>
            </a:extLst>
          </p:cNvPr>
          <p:cNvCxnSpPr>
            <a:cxnSpLocks/>
            <a:stCxn id="15" idx="1"/>
            <a:endCxn id="12" idx="3"/>
          </p:cNvCxnSpPr>
          <p:nvPr/>
        </p:nvCxnSpPr>
        <p:spPr>
          <a:xfrm flipH="1">
            <a:off x="7481888" y="3828789"/>
            <a:ext cx="364770" cy="307479"/>
          </a:xfrm>
          <a:prstGeom prst="straightConnector1">
            <a:avLst/>
          </a:prstGeom>
          <a:ln w="28575"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E23337BD-BB76-7F87-15CE-10AC47822B4A}"/>
              </a:ext>
            </a:extLst>
          </p:cNvPr>
          <p:cNvCxnSpPr>
            <a:cxnSpLocks/>
          </p:cNvCxnSpPr>
          <p:nvPr/>
        </p:nvCxnSpPr>
        <p:spPr>
          <a:xfrm>
            <a:off x="7213482" y="4506309"/>
            <a:ext cx="527103" cy="567484"/>
          </a:xfrm>
          <a:prstGeom prst="straightConnector1">
            <a:avLst/>
          </a:prstGeom>
          <a:ln w="28575"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BDB45F37-E52A-C80A-A4FE-0463FC76D753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8923914" y="4538428"/>
            <a:ext cx="452420" cy="535365"/>
          </a:xfrm>
          <a:prstGeom prst="straightConnector1">
            <a:avLst/>
          </a:prstGeom>
          <a:ln w="28575"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C6F1DF33-3BE4-8AC1-F09F-9EFA988C1C85}"/>
              </a:ext>
            </a:extLst>
          </p:cNvPr>
          <p:cNvSpPr txBox="1"/>
          <p:nvPr/>
        </p:nvSpPr>
        <p:spPr>
          <a:xfrm>
            <a:off x="2457727" y="2948544"/>
            <a:ext cx="589096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主要特点：</a:t>
            </a:r>
            <a:endParaRPr lang="en-US" altLang="zh-CN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/>
            <a:endParaRPr lang="en-US" altLang="zh-CN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342900" indent="-342900" algn="l">
              <a:buAutoNum type="arabicPeriod"/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时间窗限制</a:t>
            </a:r>
            <a:endParaRPr lang="en-US" altLang="zh-CN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342900" indent="-342900" algn="l">
              <a:buAutoNum type="arabicPeriod"/>
            </a:pPr>
            <a:endParaRPr lang="en-US" altLang="zh-CN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多车辆使用</a:t>
            </a:r>
            <a:endParaRPr lang="en-US" altLang="zh-CN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342900" indent="-342900">
              <a:buFontTx/>
              <a:buAutoNum type="arabicPeriod"/>
            </a:pPr>
            <a:endParaRPr lang="zh-CN" alt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服务时间</a:t>
            </a:r>
            <a:endParaRPr lang="en-US" altLang="zh-CN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342900" indent="-342900">
              <a:buFontTx/>
              <a:buAutoNum type="arabicPeriod"/>
            </a:pPr>
            <a:endParaRPr lang="zh-CN" alt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车辆装载量</a:t>
            </a:r>
            <a:endParaRPr lang="en-US" altLang="zh-CN" b="1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342900" indent="-342900">
              <a:buFontTx/>
              <a:buAutoNum type="arabicPeriod"/>
            </a:pPr>
            <a:endParaRPr lang="en-US" altLang="zh-CN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单配送中心</a:t>
            </a:r>
          </a:p>
          <a:p>
            <a:pPr marL="342900" indent="-342900" algn="l">
              <a:buAutoNum type="arabicPeriod"/>
            </a:pPr>
            <a:endParaRPr lang="zh-CN" alt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标题 2">
            <a:extLst>
              <a:ext uri="{FF2B5EF4-FFF2-40B4-BE49-F238E27FC236}">
                <a16:creationId xmlns:a16="http://schemas.microsoft.com/office/drawing/2014/main" id="{80EA4ABD-2BD3-E399-3F2B-2BC3297A4B0B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608013" y="384175"/>
            <a:ext cx="6873875" cy="706438"/>
          </a:xfrm>
        </p:spPr>
        <p:txBody>
          <a:bodyPr/>
          <a:lstStyle/>
          <a:p>
            <a:pPr fontAlgn="base">
              <a:defRPr/>
            </a:pPr>
            <a:r>
              <a:rPr lang="zh-CN" altLang="en-US" dirty="0">
                <a:sym typeface="微软雅黑" panose="020B0503020204020204" pitchFamily="34" charset="-122"/>
              </a:rPr>
              <a:t>问题分析</a:t>
            </a:r>
            <a:endParaRPr dirty="0">
              <a:sym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9687379C-6A09-1ED4-6A20-81243C7FCDF4}"/>
                  </a:ext>
                </a:extLst>
              </p:cNvPr>
              <p:cNvSpPr txBox="1"/>
              <p:nvPr/>
            </p:nvSpPr>
            <p:spPr>
              <a:xfrm>
                <a:off x="559886" y="1294231"/>
                <a:ext cx="6729556" cy="56899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b="1" dirty="0">
                    <a:latin typeface="Cambria Math" panose="02040503050406030204" pitchFamily="18" charset="0"/>
                  </a:rPr>
                  <a:t>参数：</a:t>
                </a:r>
                <a:endParaRPr lang="en-US" altLang="zh-CN" b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0,1,2…,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zh-CN" altLang="en-US" dirty="0"/>
                  <a:t>：客户集合，</a:t>
                </a:r>
                <a:r>
                  <a:rPr lang="en-US" altLang="zh-CN" dirty="0"/>
                  <a:t>0</a:t>
                </a:r>
                <a:r>
                  <a:rPr lang="zh-CN" altLang="en-US" dirty="0"/>
                  <a:t>表示配送中心</a:t>
                </a:r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US" altLang="zh-CN" dirty="0"/>
                  <a:t>:</a:t>
                </a:r>
                <a:r>
                  <a:rPr lang="zh-CN" altLang="en-US" dirty="0"/>
                  <a:t>车辆最大装载量</a:t>
                </a:r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dirty="0"/>
                  <a:t>: </a:t>
                </a:r>
                <a:r>
                  <a:rPr lang="zh-CN" altLang="en-US" dirty="0"/>
                  <a:t>表示客户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的服务时间窗口</a:t>
                </a:r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: </a:t>
                </a:r>
                <a:r>
                  <a:rPr lang="zh-CN" altLang="en-US" dirty="0"/>
                  <a:t>表示服务第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位</m:t>
                    </m:r>
                  </m:oMath>
                </a14:m>
                <a:r>
                  <a:rPr lang="zh-CN" altLang="en-US" dirty="0"/>
                  <a:t>客户所需要的时间</a:t>
                </a:r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altLang="zh-CN" dirty="0"/>
                  <a:t>: </a:t>
                </a:r>
                <a:r>
                  <a:rPr lang="zh-CN" altLang="en-US" dirty="0"/>
                  <a:t>表示客户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dirty="0"/>
                  <a:t>之间的距离，即成本</a:t>
                </a:r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: </a:t>
                </a:r>
                <a:r>
                  <a:rPr lang="zh-CN" altLang="en-US" dirty="0"/>
                  <a:t>客户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lang="zh-CN" altLang="en-US" dirty="0"/>
                  <a:t>需求量</a:t>
                </a:r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:r>
                  <a:rPr lang="zh-CN" altLang="en-US" b="1" dirty="0"/>
                  <a:t>决策变量：</a:t>
                </a:r>
                <a:endParaRPr lang="en-US" altLang="zh-CN" b="1" dirty="0"/>
              </a:p>
              <a:p>
                <a:pP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b="0" i="1" dirty="0" smtClean="0">
                        <a:solidFill>
                          <a:srgbClr val="0D0D0D"/>
                        </a:solidFill>
                        <a:effectLst/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​</m:t>
                    </m:r>
                  </m:oMath>
                </a14:m>
                <a:r>
                  <a:rPr lang="en-US" altLang="zh-CN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rgbClr val="0D0D0D"/>
                            </a:solidFill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0D0D0D"/>
                            </a:solidFill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0D0D0D"/>
                            </a:solidFill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altLang="zh-CN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:   </a:t>
                </a:r>
                <a:r>
                  <a:rPr lang="zh-CN" altLang="en-US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如果车辆从客户 </a:t>
                </a: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 直接前往客户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0D0D0D"/>
                        </a:solidFill>
                        <a:effectLst/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，则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rgbClr val="0D0D0D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rgbClr val="0D0D0D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solidFill>
                              <a:srgbClr val="0D0D0D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altLang="zh-CN" i="1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KaTeX_Main"/>
                  </a:rPr>
                  <a:t>=</a:t>
                </a:r>
                <a:r>
                  <a:rPr lang="en-US" altLang="zh-CN" dirty="0">
                    <a:solidFill>
                      <a:srgbClr val="0D0D0D"/>
                    </a:solidFill>
                    <a:highlight>
                      <a:srgbClr val="FFFFFF"/>
                    </a:highlight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rgbClr val="0D0D0D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rgbClr val="0D0D0D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0D0D0D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</m:sSub>
                    <m:r>
                      <a:rPr lang="en-US" altLang="zh-CN" i="1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；否则为</a:t>
                </a:r>
                <a:r>
                  <a:rPr lang="en-US" altLang="zh-CN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0</a:t>
                </a:r>
                <a:r>
                  <a:rPr lang="zh-CN" altLang="en-US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。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altLang="zh-CN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rgbClr val="0D0D0D"/>
                            </a:solidFill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0D0D0D"/>
                            </a:solidFill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0D0D0D"/>
                            </a:solidFill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solidFill>
                          <a:srgbClr val="0D0D0D"/>
                        </a:solidFill>
                        <a:effectLst/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: </a:t>
                </a:r>
                <a:r>
                  <a:rPr lang="zh-CN" altLang="en-US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车辆到达客户 </a:t>
                </a: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b="0" i="0" dirty="0">
                    <a:solidFill>
                      <a:srgbClr val="0D0D0D"/>
                    </a:solidFill>
                    <a:effectLst/>
                    <a:highlight>
                      <a:srgbClr val="FFFFFF"/>
                    </a:highlight>
                    <a:latin typeface="Söhne"/>
                  </a:rPr>
                  <a:t> 的开始服务时间。</a:t>
                </a:r>
              </a:p>
              <a:p>
                <a:pPr>
                  <a:lnSpc>
                    <a:spcPct val="150000"/>
                  </a:lnSpc>
                </a:pPr>
                <a:endParaRPr lang="en-US" altLang="zh-CN" b="1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9687379C-6A09-1ED4-6A20-81243C7FCD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86" y="1294231"/>
                <a:ext cx="6729556" cy="5689956"/>
              </a:xfrm>
              <a:prstGeom prst="rect">
                <a:avLst/>
              </a:prstGeom>
              <a:blipFill>
                <a:blip r:embed="rId4"/>
                <a:stretch>
                  <a:fillRect l="-815" r="-1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579256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标题 2">
            <a:extLst>
              <a:ext uri="{FF2B5EF4-FFF2-40B4-BE49-F238E27FC236}">
                <a16:creationId xmlns:a16="http://schemas.microsoft.com/office/drawing/2014/main" id="{80EA4ABD-2BD3-E399-3F2B-2BC3297A4B0B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608013" y="384175"/>
            <a:ext cx="6873875" cy="706438"/>
          </a:xfrm>
        </p:spPr>
        <p:txBody>
          <a:bodyPr/>
          <a:lstStyle/>
          <a:p>
            <a:pPr fontAlgn="base">
              <a:defRPr/>
            </a:pPr>
            <a:r>
              <a:rPr lang="zh-CN" altLang="en-US" dirty="0">
                <a:sym typeface="微软雅黑" panose="020B0503020204020204" pitchFamily="34" charset="-122"/>
              </a:rPr>
              <a:t>问题分析</a:t>
            </a:r>
            <a:endParaRPr dirty="0">
              <a:sym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71C836-87C4-D9EE-3BC7-C8BA41462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8633" y="1160827"/>
            <a:ext cx="6873876" cy="560058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86616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10E6F1C-16A6-EC15-0549-C238213B4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蚁群算法求解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E3F5279C-CD37-A42D-D3A7-AB2D0A602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5907"/>
            <a:ext cx="12192000" cy="292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29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8CFECE0-FF85-0DB5-0E3A-62B2CBAF5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蚁群算法求解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90F2D7-86FD-F042-0BF0-DE9D77236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650" y="1270190"/>
            <a:ext cx="7102699" cy="264286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199D085-6F36-83EF-0F97-710F65030288}"/>
                  </a:ext>
                </a:extLst>
              </p:cNvPr>
              <p:cNvSpPr txBox="1"/>
              <p:nvPr/>
            </p:nvSpPr>
            <p:spPr>
              <a:xfrm>
                <a:off x="3416968" y="4787891"/>
                <a:ext cx="542624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0" dirty="0"/>
                  <a:t>可见性函数</a:t>
                </a:r>
                <a14:m>
                  <m:oMath xmlns:m="http://schemas.openxmlformats.org/officeDocument/2006/math">
                    <m:r>
                      <a:rPr lang="en-US" altLang="zh-CN" sz="3600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zh-CN" altLang="en-US" sz="3600" dirty="0"/>
                  <a:t>如何定义？</a:t>
                </a: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199D085-6F36-83EF-0F97-710F650302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6968" y="4787891"/>
                <a:ext cx="5426244" cy="646331"/>
              </a:xfrm>
              <a:prstGeom prst="rect">
                <a:avLst/>
              </a:prstGeom>
              <a:blipFill>
                <a:blip r:embed="rId3"/>
                <a:stretch>
                  <a:fillRect t="-14151" b="-349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7647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>
                <a:extLst>
                  <a:ext uri="{FF2B5EF4-FFF2-40B4-BE49-F238E27FC236}">
                    <a16:creationId xmlns:a16="http://schemas.microsoft.com/office/drawing/2014/main" id="{D3BE3953-71AF-724E-E760-BFD08A689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8400" y="1490400"/>
                <a:ext cx="5487600" cy="47592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zh-CN" altLang="en-US" b="1" dirty="0"/>
                  <a:t>由客户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r>
                  <a:rPr lang="zh-CN" altLang="en-US" b="1" dirty="0"/>
                  <a:t>走到客户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r>
                  <a:rPr lang="zh-CN" altLang="en-US" b="1" dirty="0"/>
                  <a:t>的四种情况：</a:t>
                </a:r>
                <a:endParaRPr lang="en-US" altLang="zh-CN" b="1" dirty="0"/>
              </a:p>
              <a:p>
                <a:r>
                  <a:rPr lang="zh-CN" altLang="en-US" dirty="0"/>
                  <a:t>完全合法    </a:t>
                </a:r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   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den>
                    </m:f>
                  </m:oMath>
                </a14:m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走到后还未达到客户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dirty="0"/>
                  <a:t>时间窗口 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   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  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CN" i="1" smtClean="0">
                            <a:latin typeface="Cambria Math" panose="02040503050406030204" pitchFamily="18" charset="0"/>
                          </a:rPr>
                          <m:t>t</m:t>
                        </m:r>
                      </m:den>
                    </m:f>
                  </m:oMath>
                </a14:m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客户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dirty="0"/>
                  <a:t>时间窗口已过      </a:t>
                </a:r>
                <a14:m>
                  <m:oMath xmlns:m="http://schemas.openxmlformats.org/officeDocument/2006/math">
                    <m:r>
                      <a:rPr lang="zh-CN" altLang="en-US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0</m:t>
                    </m:r>
                  </m:oMath>
                </a14:m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超过车辆容量限制       </a:t>
                </a:r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  0</m:t>
                    </m:r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2" name="内容占位符 1">
                <a:extLst>
                  <a:ext uri="{FF2B5EF4-FFF2-40B4-BE49-F238E27FC236}">
                    <a16:creationId xmlns:a16="http://schemas.microsoft.com/office/drawing/2014/main" id="{D3BE3953-71AF-724E-E760-BFD08A689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8400" y="1490400"/>
                <a:ext cx="5487600" cy="4759200"/>
              </a:xfr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344E1B9B-04EF-A3F8-922A-8F09245D3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蚁群算法求解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D2976F35-178A-A6F0-FAA1-80838E0DBE82}"/>
                  </a:ext>
                </a:extLst>
              </p:cNvPr>
              <p:cNvSpPr txBox="1"/>
              <p:nvPr/>
            </p:nvSpPr>
            <p:spPr>
              <a:xfrm>
                <a:off x="6148138" y="3170322"/>
                <a:ext cx="5997742" cy="11381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func>
                                    <m:func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>
                                          <a:latin typeface="Cambria Math" panose="02040503050406030204" pitchFamily="18" charset="0"/>
                                        </a:rPr>
                                        <m:t>max</m:t>
                                      </m:r>
                                    </m:fName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e>
                                        <m:sub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func>
                                </m:den>
                              </m:f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         </m:t>
                              </m:r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完全</m:t>
                              </m:r>
                              <m:r>
                                <a:rPr lang="zh-CN" altLang="en-US" i="1" smtClean="0">
                                  <a:latin typeface="Cambria Math" panose="02040503050406030204" pitchFamily="18" charset="0"/>
                                </a:rPr>
                                <m:t>合法</m:t>
                              </m:r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或</m:t>
                              </m:r>
                              <m:r>
                                <a:rPr lang="zh-CN" altLang="en-US" i="1" smtClean="0">
                                  <a:latin typeface="Cambria Math" panose="02040503050406030204" pitchFamily="18" charset="0"/>
                                </a:rPr>
                                <m:t>未到</m:t>
                              </m:r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时间</m:t>
                              </m:r>
                              <m:r>
                                <a:rPr lang="zh-CN" altLang="en-US" i="1" smtClean="0">
                                  <a:latin typeface="Cambria Math" panose="02040503050406030204" pitchFamily="18" charset="0"/>
                                </a:rPr>
                                <m:t>窗口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0                                            </m:t>
                              </m:r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非法</m:t>
                              </m:r>
                              <m:r>
                                <a:rPr lang="zh-CN" altLang="en-US" i="1" smtClean="0">
                                  <a:latin typeface="Cambria Math" panose="02040503050406030204" pitchFamily="18" charset="0"/>
                                </a:rPr>
                                <m:t>情况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D2976F35-178A-A6F0-FAA1-80838E0DB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8138" y="3170322"/>
                <a:ext cx="5997742" cy="11381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2054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4582301F-0843-BBC1-1BA5-5496D8665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蚁群算法求解结果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E0DE6DC-6B61-4879-5604-B362C3749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879" y="1219924"/>
            <a:ext cx="5104976" cy="504761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71562E0-5741-2E78-4267-269A56F96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66279"/>
            <a:ext cx="5709422" cy="51549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422C25B-0897-7F5A-4D88-A13CE54B243A}"/>
                  </a:ext>
                </a:extLst>
              </p:cNvPr>
              <p:cNvSpPr txBox="1"/>
              <p:nvPr/>
            </p:nvSpPr>
            <p:spPr>
              <a:xfrm>
                <a:off x="4069080" y="6321188"/>
                <a:ext cx="42138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=2,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=3, 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=0.3</m:t>
                      </m:r>
                    </m:oMath>
                  </m:oMathPara>
                </a14:m>
                <a:endParaRPr lang="en-US" altLang="zh-CN" b="0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422C25B-0897-7F5A-4D88-A13CE54B24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9080" y="6321188"/>
                <a:ext cx="4213860" cy="369332"/>
              </a:xfrm>
              <a:prstGeom prst="rect">
                <a:avLst/>
              </a:prstGeom>
              <a:blipFill>
                <a:blip r:embed="rId5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18CE382D-21AB-E698-2F29-CAF9120EA648}"/>
              </a:ext>
            </a:extLst>
          </p:cNvPr>
          <p:cNvSpPr txBox="1"/>
          <p:nvPr/>
        </p:nvSpPr>
        <p:spPr>
          <a:xfrm>
            <a:off x="2267077" y="6212815"/>
            <a:ext cx="2108579" cy="368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Cost: 829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20248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195442564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195440932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195443108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4533_4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4533"/>
  <p:tag name="KSO_WM_SLIDE_LAYOUT" val="a_l"/>
  <p:tag name="KSO_WM_SLIDE_LAYOUT_CNT" val="1_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4533_4*a*1"/>
  <p:tag name="KSO_WM_TEMPLATE_CATEGORY" val="custom"/>
  <p:tag name="KSO_WM_TEMPLATE_INDEX" val="20204533"/>
  <p:tag name="KSO_WM_UNIT_LAYERLEVEL" val="1"/>
  <p:tag name="KSO_WM_TAG_VERSION" val="1.0"/>
  <p:tag name="KSO_WM_BEAUTIFY_FLAG" val="#wm#"/>
  <p:tag name="KSO_WM_UNIT_PRESET_TEXT" val="目录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04533_4*l_h_i*1_4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4533_4*l_h_i*1_4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USESOURCEFORMAT_APPLY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31"/>
  <p:tag name="KSO_WM_UNIT_COLOR_SCHEME_PARENT_PAGE" val="0_4"/>
  <p:tag name="KSO_WM_UNIT_ISCONTENTS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4533_4*l_h_a*1_4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04533_4*l_h_i*1_4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4533_4*l_h_i*1_4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USESOURCEFORMAT_APPLY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31"/>
  <p:tag name="KSO_WM_UNIT_COLOR_SCHEME_PARENT_PAGE" val="0_4"/>
  <p:tag name="KSO_WM_UNIT_ISCONTENTS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4533_4*l_h_a*1_4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04533_4*l_h_i*1_3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4533_4*l_h_i*1_3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31"/>
  <p:tag name="KSO_WM_UNIT_COLOR_SCHEME_PARENT_PAGE" val="0_4"/>
  <p:tag name="KSO_WM_UNIT_ISCONTENTS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4533_4*l_h_a*1_3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04533_4*l_h_i*1_2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4533_4*l_h_i*1_2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USESOURCEFORMAT_APPLY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31"/>
  <p:tag name="KSO_WM_UNIT_COLOR_SCHEME_PARENT_PAGE" val="0_4"/>
  <p:tag name="KSO_WM_UNIT_ISCONTENTS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4533_4*l_h_a*1_2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31"/>
  <p:tag name="KSO_WM_UNIT_COLOR_SCHEME_PARENT_PAGE" val="0_4"/>
  <p:tag name="KSO_WM_UNIT_ISCONTENTS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4533_4*l_h_a*1_1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04533_4*l_h_i*1_1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4533_4*l_h_i*1_1_1"/>
  <p:tag name="KSO_WM_TEMPLATE_CATEGORY" val="custom"/>
  <p:tag name="KSO_WM_TEMPLATE_INDEX" val="20204533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USESOURCEFORMAT_APPLY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LIDE_ID" val="custom20205081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SHOW_EDIT_AREA_INDICATION" val="1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3*a*1"/>
  <p:tag name="KSO_WM_TEMPLATE_CATEGORY" val="custom"/>
  <p:tag name="KSO_WM_TEMPLATE_INDEX" val="20205081"/>
  <p:tag name="KSO_WM_UNIT_LAYERLEVEL" val="1"/>
  <p:tag name="KSO_WM_TAG_VERSION" val="1.0"/>
  <p:tag name="KSO_WM_BEAUTIFY_FLAG" val="#wm#"/>
  <p:tag name="KSO_WM_UNIT_ISNUMDGMTITLE" val="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LIDE_ID" val="custom20205081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SHOW_EDIT_AREA_INDICATION" val="1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3*a*1"/>
  <p:tag name="KSO_WM_TEMPLATE_CATEGORY" val="custom"/>
  <p:tag name="KSO_WM_TEMPLATE_INDEX" val="20205081"/>
  <p:tag name="KSO_WM_UNIT_LAYERLEVEL" val="1"/>
  <p:tag name="KSO_WM_TAG_VERSION" val="1.0"/>
  <p:tag name="KSO_WM_BEAUTIFY_FLAG" val="#wm#"/>
  <p:tag name="KSO_WM_UNIT_ISNUMDGMTITLE" val="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LIDE_ID" val="custom20205081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SHOW_EDIT_AREA_INDICATION" val="1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3*a*1"/>
  <p:tag name="KSO_WM_TEMPLATE_CATEGORY" val="custom"/>
  <p:tag name="KSO_WM_TEMPLATE_INDEX" val="20205081"/>
  <p:tag name="KSO_WM_UNIT_LAYERLEVEL" val="1"/>
  <p:tag name="KSO_WM_TAG_VERSION" val="1.0"/>
  <p:tag name="KSO_WM_BEAUTIFY_FLAG" val="#wm#"/>
  <p:tag name="KSO_WM_UNIT_ISNUMDGMTITLE" val="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4319_43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43"/>
  <p:tag name="KSO_WM_TAG_VERSION" val="1.0"/>
  <p:tag name="KSO_WM_BEAUTIFY_FLAG" val="#wm#"/>
  <p:tag name="KSO_WM_TEMPLATE_CATEGORY" val="custom"/>
  <p:tag name="KSO_WM_TEMPLATE_INDEX" val="20204319"/>
  <p:tag name="KSO_WM_SLIDE_LAYOUT" val="a_b"/>
  <p:tag name="KSO_WM_SLIDE_LAYOUT_CNT" val="1_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319_43*a*1"/>
  <p:tag name="KSO_WM_TEMPLATE_CATEGORY" val="custom"/>
  <p:tag name="KSO_WM_TEMPLATE_INDEX" val="20204319"/>
  <p:tag name="KSO_WM_UNIT_LAYERLEVEL" val="1"/>
  <p:tag name="KSO_WM_TAG_VERSION" val="1.0"/>
  <p:tag name="KSO_WM_BEAUTIFY_FLAG" val="#wm#"/>
  <p:tag name="KSO_WM_UNIT_PRESET_TEXT" val="THANKS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</TotalTime>
  <Words>1196</Words>
  <Application>Microsoft Office PowerPoint</Application>
  <PresentationFormat>宽屏</PresentationFormat>
  <Paragraphs>173</Paragraphs>
  <Slides>24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KaTeX_Main</vt:lpstr>
      <vt:lpstr>Söhne</vt:lpstr>
      <vt:lpstr>汉仪旗黑-85S</vt:lpstr>
      <vt:lpstr>微软雅黑</vt:lpstr>
      <vt:lpstr>Arial</vt:lpstr>
      <vt:lpstr>Calibri</vt:lpstr>
      <vt:lpstr>Cambria Math</vt:lpstr>
      <vt:lpstr>Wingdings</vt:lpstr>
      <vt:lpstr>Office 主题​​</vt:lpstr>
      <vt:lpstr>   带窗口车辆路径问题的研究</vt:lpstr>
      <vt:lpstr>PowerPoint 演示文稿</vt:lpstr>
      <vt:lpstr>VRPTW</vt:lpstr>
      <vt:lpstr>问题分析</vt:lpstr>
      <vt:lpstr>问题分析</vt:lpstr>
      <vt:lpstr>蚁群算法求解</vt:lpstr>
      <vt:lpstr>蚁群算法求解</vt:lpstr>
      <vt:lpstr>蚁群算法求解</vt:lpstr>
      <vt:lpstr>蚁群算法求解结果</vt:lpstr>
      <vt:lpstr>遗传算法求解</vt:lpstr>
      <vt:lpstr>遗传算法求解</vt:lpstr>
      <vt:lpstr>遗传算法运行结果</vt:lpstr>
      <vt:lpstr>分析</vt:lpstr>
      <vt:lpstr>改进思路</vt:lpstr>
      <vt:lpstr>改进方法</vt:lpstr>
      <vt:lpstr>改进方法</vt:lpstr>
      <vt:lpstr>改进后结果</vt:lpstr>
      <vt:lpstr>数据集 &amp; 算法对比</vt:lpstr>
      <vt:lpstr>实验</vt:lpstr>
      <vt:lpstr>实验</vt:lpstr>
      <vt:lpstr>总结</vt:lpstr>
      <vt:lpstr>对问题变种的思考</vt:lpstr>
      <vt:lpstr>对算法改进的思考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cp:lastModifiedBy>hao ge</cp:lastModifiedBy>
  <cp:revision>238</cp:revision>
  <dcterms:created xsi:type="dcterms:W3CDTF">2019-06-19T02:08:00Z</dcterms:created>
  <dcterms:modified xsi:type="dcterms:W3CDTF">2024-06-12T11:35:16Z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2052-11.1.0.11045</vt:lpwstr>
  </property>
  <property fmtid="{D5CDD505-2E9C-101B-9397-08002B2CF9AE}" pid="3" name="ICV">
    <vt:lpwstr>EB1BFCA3243E48D790BB45129408BA7B</vt:lpwstr>
  </property>
</Properties>
</file>